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69" r:id="rId2"/>
    <p:sldId id="261" r:id="rId3"/>
    <p:sldId id="257" r:id="rId4"/>
    <p:sldId id="258" r:id="rId5"/>
    <p:sldId id="259" r:id="rId6"/>
    <p:sldId id="262" r:id="rId7"/>
    <p:sldId id="263" r:id="rId8"/>
    <p:sldId id="265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29.wmf"/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ECAA2-91E7-44E6-8C0B-AA3EC6A1B2C6}" type="datetimeFigureOut">
              <a:rPr lang="ru-RU"/>
              <a:pPr>
                <a:defRPr/>
              </a:pPr>
              <a:t>09.05.2011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BB6F5-94AA-46DE-850D-15A4D97D2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105FF-DA69-4B59-AC6A-ADBACC43F7C2}" type="datetimeFigureOut">
              <a:rPr lang="ru-RU"/>
              <a:pPr>
                <a:defRPr/>
              </a:pPr>
              <a:t>09.05.2011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14100-3F3C-4D05-BA35-1F0E12080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15AFB-E0EE-4D4A-8970-9D0216F39807}" type="datetimeFigureOut">
              <a:rPr lang="ru-RU"/>
              <a:pPr>
                <a:defRPr/>
              </a:pPr>
              <a:t>09.05.2011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A6758-4C72-401E-9DBA-B4AE45B59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Київ 2004  © Ольга Науменко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87EFB-59E8-49B1-B3AB-1EC76EE04EA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145BC-15C6-4895-AB25-7050691E35A4}" type="datetimeFigureOut">
              <a:rPr lang="ru-RU"/>
              <a:pPr>
                <a:defRPr/>
              </a:pPr>
              <a:t>09.05.2011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4F12B-1790-40EE-A7ED-5F5897570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E5957-4C00-421B-9044-36912D4FB6C6}" type="datetimeFigureOut">
              <a:rPr lang="ru-RU"/>
              <a:pPr>
                <a:defRPr/>
              </a:pPr>
              <a:t>09.05.2011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BF939-611D-48AC-BA83-1F29F6ADF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203A7-077C-4616-A3F0-23C92378CFD7}" type="datetimeFigureOut">
              <a:rPr lang="ru-RU"/>
              <a:pPr>
                <a:defRPr/>
              </a:pPr>
              <a:t>09.05.2011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9C829-E8BA-4D51-9AA1-789578F2E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155AF-0E6C-4FD4-8A10-CA476EAB0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F50E3-B9BE-4F81-AD1F-0B9EEE3618B8}" type="datetimeFigureOut">
              <a:rPr lang="ru-RU"/>
              <a:pPr>
                <a:defRPr/>
              </a:pPr>
              <a:t>09.05.2011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FFC9E-1CF1-428E-81E7-0278347049CB}" type="datetimeFigureOut">
              <a:rPr lang="ru-RU"/>
              <a:pPr>
                <a:defRPr/>
              </a:pPr>
              <a:t>09.05.2011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42A4A-E420-4ADE-B16A-3B7370CEF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9607A-AE57-4FA4-B3C7-33CE8E9175CB}" type="datetimeFigureOut">
              <a:rPr lang="ru-RU"/>
              <a:pPr>
                <a:defRPr/>
              </a:pPr>
              <a:t>09.05.2011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B01FB-71F8-47D0-A01D-2C526B916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79B8B-D60D-4DCC-8367-6EBD36321094}" type="datetimeFigureOut">
              <a:rPr lang="ru-RU"/>
              <a:pPr>
                <a:defRPr/>
              </a:pPr>
              <a:t>09.05.2011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0682-2D0A-4CA8-9483-D7ADB6452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181B5-97A1-499B-98FB-6C0DF97B848A}" type="datetimeFigureOut">
              <a:rPr lang="ru-RU"/>
              <a:pPr>
                <a:defRPr/>
              </a:pPr>
              <a:t>09.05.2011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AD667-6C2E-4997-98E5-B28CF6E17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AA83FAB-52BC-4B18-B8A8-572BD89EB6B6}" type="datetimeFigureOut">
              <a:rPr lang="ru-RU"/>
              <a:pPr>
                <a:defRPr/>
              </a:pPr>
              <a:t>09.05.2011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76C9DD3-5CC5-462D-B69A-6635EE4F2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2" r:id="rId2"/>
    <p:sldLayoutId id="2147483774" r:id="rId3"/>
    <p:sldLayoutId id="2147483771" r:id="rId4"/>
    <p:sldLayoutId id="2147483775" r:id="rId5"/>
    <p:sldLayoutId id="2147483770" r:id="rId6"/>
    <p:sldLayoutId id="2147483769" r:id="rId7"/>
    <p:sldLayoutId id="2147483776" r:id="rId8"/>
    <p:sldLayoutId id="2147483777" r:id="rId9"/>
    <p:sldLayoutId id="2147483768" r:id="rId10"/>
    <p:sldLayoutId id="2147483767" r:id="rId11"/>
    <p:sldLayoutId id="2147483778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6.bin"/><Relationship Id="rId2" Type="http://schemas.openxmlformats.org/officeDocument/2006/relationships/vmlDrawing" Target="../drawings/vmlDrawing7.vml"/><Relationship Id="rId1" Type="http://schemas.openxmlformats.org/officeDocument/2006/relationships/themeOverride" Target="../theme/themeOverride6.x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4.x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0.bin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5.x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00" y="1857365"/>
            <a:ext cx="5286396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Перетворення графіків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функцій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1930400"/>
          <a:ext cx="6096000" cy="2997200"/>
        </p:xfrm>
        <a:graphic>
          <a:graphicData uri="http://schemas.openxmlformats.org/drawingml/2006/table">
            <a:tbl>
              <a:tblPr/>
              <a:tblGrid>
                <a:gridCol w="2032000"/>
                <a:gridCol w="2087563"/>
                <a:gridCol w="1976437"/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 = 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y = -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y = - f(x)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      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 Будуємо графік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VI.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 =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y =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y = f(-x).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      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 Будуємо графік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1928813" y="2286000"/>
          <a:ext cx="238125" cy="228600"/>
        </p:xfrm>
        <a:graphic>
          <a:graphicData uri="http://schemas.openxmlformats.org/presentationml/2006/ole">
            <p:oleObj spid="_x0000_s40964" name="Формула" r:id="rId4" imgW="241300" imgH="228600" progId="Equation.3">
              <p:embed/>
            </p:oleObj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1928813" y="3786188"/>
          <a:ext cx="238125" cy="228600"/>
        </p:xfrm>
        <a:graphic>
          <a:graphicData uri="http://schemas.openxmlformats.org/presentationml/2006/ole">
            <p:oleObj spid="_x0000_s40963" name="Формула" r:id="rId5" imgW="241300" imgH="228600" progId="Equation.3">
              <p:embed/>
            </p:oleObj>
          </a:graphicData>
        </a:graphic>
      </p:graphicFrame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2000250" y="2714625"/>
          <a:ext cx="238125" cy="228600"/>
        </p:xfrm>
        <a:graphic>
          <a:graphicData uri="http://schemas.openxmlformats.org/presentationml/2006/ole">
            <p:oleObj spid="_x0000_s40962" name="Формула" r:id="rId6" imgW="241300" imgH="228600" progId="Equation.3">
              <p:embed/>
            </p:oleObj>
          </a:graphicData>
        </a:graphic>
      </p:graphicFrame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1928813" y="4214813"/>
          <a:ext cx="409575" cy="219075"/>
        </p:xfrm>
        <a:graphic>
          <a:graphicData uri="http://schemas.openxmlformats.org/presentationml/2006/ole">
            <p:oleObj spid="_x0000_s40961" name="Формула" r:id="rId7" imgW="406048" imgH="215713" progId="Equation.3">
              <p:embed/>
            </p:oleObj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1879600"/>
          <a:ext cx="6096000" cy="3098800"/>
        </p:xfrm>
        <a:graphic>
          <a:graphicData uri="http://schemas.openxmlformats.org/drawingml/2006/table">
            <a:tbl>
              <a:tblPr/>
              <a:tblGrid>
                <a:gridCol w="2032000"/>
                <a:gridCol w="1944688"/>
                <a:gridCol w="2119312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VII.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 = x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-3x-4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y =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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-3x-4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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y =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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f(x)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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 Будуємо графік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VIII.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 = x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-3x-4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y =  x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-3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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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- 4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y = f(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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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 Будуємо графік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8007" y="2143116"/>
            <a:ext cx="5047985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Дякую за увагу.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Бажаю успіху!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девушка д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15063" y="1071563"/>
            <a:ext cx="1785937" cy="1557337"/>
          </a:xfrm>
        </p:spPr>
      </p:pic>
      <p:pic>
        <p:nvPicPr>
          <p:cNvPr id="15363" name="Picture 13" descr="вопрос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429375" y="1285875"/>
            <a:ext cx="406400" cy="406400"/>
          </a:xfrm>
        </p:spPr>
      </p:pic>
      <p:pic>
        <p:nvPicPr>
          <p:cNvPr id="15364" name="Picture 4" descr="ученик на книжка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643438"/>
            <a:ext cx="20002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5" name="Group 133"/>
          <p:cNvGrpSpPr>
            <a:grpSpLocks/>
          </p:cNvGrpSpPr>
          <p:nvPr/>
        </p:nvGrpSpPr>
        <p:grpSpPr bwMode="auto">
          <a:xfrm>
            <a:off x="785813" y="500063"/>
            <a:ext cx="4845050" cy="2857500"/>
            <a:chOff x="4941" y="10788"/>
            <a:chExt cx="7614" cy="4596"/>
          </a:xfrm>
        </p:grpSpPr>
        <p:sp>
          <p:nvSpPr>
            <p:cNvPr id="15405" name="Line 134"/>
            <p:cNvSpPr>
              <a:spLocks noChangeShapeType="1"/>
            </p:cNvSpPr>
            <p:nvPr/>
          </p:nvSpPr>
          <p:spPr bwMode="auto">
            <a:xfrm>
              <a:off x="4941" y="12948"/>
              <a:ext cx="27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6" name="Freeform 135"/>
            <p:cNvSpPr>
              <a:spLocks/>
            </p:cNvSpPr>
            <p:nvPr/>
          </p:nvSpPr>
          <p:spPr bwMode="auto">
            <a:xfrm>
              <a:off x="6195" y="10968"/>
              <a:ext cx="7" cy="4416"/>
            </a:xfrm>
            <a:custGeom>
              <a:avLst/>
              <a:gdLst>
                <a:gd name="T0" fmla="*/ 0 w 7"/>
                <a:gd name="T1" fmla="*/ 4416 h 4416"/>
                <a:gd name="T2" fmla="*/ 7 w 7"/>
                <a:gd name="T3" fmla="*/ 0 h 4416"/>
                <a:gd name="T4" fmla="*/ 0 60000 65536"/>
                <a:gd name="T5" fmla="*/ 0 60000 65536"/>
                <a:gd name="T6" fmla="*/ 0 w 7"/>
                <a:gd name="T7" fmla="*/ 0 h 4416"/>
                <a:gd name="T8" fmla="*/ 7 w 7"/>
                <a:gd name="T9" fmla="*/ 4416 h 44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4416">
                  <a:moveTo>
                    <a:pt x="0" y="4416"/>
                  </a:moveTo>
                  <a:lnTo>
                    <a:pt x="7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7" name="Text Box 136"/>
            <p:cNvSpPr txBox="1">
              <a:spLocks noChangeArrowheads="1"/>
            </p:cNvSpPr>
            <p:nvPr/>
          </p:nvSpPr>
          <p:spPr bwMode="auto">
            <a:xfrm>
              <a:off x="7461" y="12948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>
                  <a:latin typeface="Constantia" pitchFamily="18" charset="0"/>
                </a:rPr>
                <a:t>х</a:t>
              </a:r>
              <a:endParaRPr lang="ru-RU">
                <a:latin typeface="Constantia" pitchFamily="18" charset="0"/>
              </a:endParaRPr>
            </a:p>
          </p:txBody>
        </p:sp>
        <p:sp>
          <p:nvSpPr>
            <p:cNvPr id="15408" name="Text Box 137"/>
            <p:cNvSpPr txBox="1">
              <a:spLocks noChangeArrowheads="1"/>
            </p:cNvSpPr>
            <p:nvPr/>
          </p:nvSpPr>
          <p:spPr bwMode="auto">
            <a:xfrm>
              <a:off x="5839" y="10788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>
                  <a:latin typeface="Constantia" pitchFamily="18" charset="0"/>
                </a:rPr>
                <a:t>у</a:t>
              </a:r>
              <a:endParaRPr lang="ru-RU">
                <a:latin typeface="Constantia" pitchFamily="18" charset="0"/>
              </a:endParaRPr>
            </a:p>
          </p:txBody>
        </p:sp>
        <p:sp>
          <p:nvSpPr>
            <p:cNvPr id="15409" name="Text Box 138"/>
            <p:cNvSpPr txBox="1">
              <a:spLocks noChangeArrowheads="1"/>
            </p:cNvSpPr>
            <p:nvPr/>
          </p:nvSpPr>
          <p:spPr bwMode="auto">
            <a:xfrm>
              <a:off x="6561" y="12948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>
                  <a:latin typeface="Constantia" pitchFamily="18" charset="0"/>
                </a:rPr>
                <a:t>1</a:t>
              </a:r>
              <a:endParaRPr lang="ru-RU">
                <a:latin typeface="Constantia" pitchFamily="18" charset="0"/>
              </a:endParaRPr>
            </a:p>
          </p:txBody>
        </p:sp>
        <p:sp>
          <p:nvSpPr>
            <p:cNvPr id="15410" name="Text Box 139"/>
            <p:cNvSpPr txBox="1">
              <a:spLocks noChangeArrowheads="1"/>
            </p:cNvSpPr>
            <p:nvPr/>
          </p:nvSpPr>
          <p:spPr bwMode="auto">
            <a:xfrm>
              <a:off x="5841" y="12048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>
                  <a:latin typeface="Constantia" pitchFamily="18" charset="0"/>
                </a:rPr>
                <a:t> 1</a:t>
              </a:r>
              <a:endParaRPr lang="ru-RU">
                <a:latin typeface="Constantia" pitchFamily="18" charset="0"/>
              </a:endParaRPr>
            </a:p>
          </p:txBody>
        </p:sp>
        <p:sp>
          <p:nvSpPr>
            <p:cNvPr id="15411" name="Text Box 136"/>
            <p:cNvSpPr txBox="1">
              <a:spLocks noChangeArrowheads="1"/>
            </p:cNvSpPr>
            <p:nvPr/>
          </p:nvSpPr>
          <p:spPr bwMode="auto">
            <a:xfrm>
              <a:off x="12015" y="14580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latin typeface="Constantia" pitchFamily="18" charset="0"/>
                </a:rPr>
                <a:t>t</a:t>
              </a:r>
              <a:endParaRPr lang="ru-RU">
                <a:latin typeface="Constantia" pitchFamily="18" charset="0"/>
              </a:endParaRPr>
            </a:p>
          </p:txBody>
        </p:sp>
        <p:sp>
          <p:nvSpPr>
            <p:cNvPr id="15412" name="Text Box 136"/>
            <p:cNvSpPr txBox="1">
              <a:spLocks noChangeArrowheads="1"/>
            </p:cNvSpPr>
            <p:nvPr/>
          </p:nvSpPr>
          <p:spPr bwMode="auto">
            <a:xfrm>
              <a:off x="7763" y="13216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15413" name="Text Box 136"/>
            <p:cNvSpPr txBox="1">
              <a:spLocks noChangeArrowheads="1"/>
            </p:cNvSpPr>
            <p:nvPr/>
          </p:nvSpPr>
          <p:spPr bwMode="auto">
            <a:xfrm>
              <a:off x="7748" y="13201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1571625" y="928688"/>
            <a:ext cx="928687" cy="928688"/>
          </a:xfrm>
          <a:prstGeom prst="line">
            <a:avLst/>
          </a:prstGeom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7" name="Group 78"/>
          <p:cNvGrpSpPr>
            <a:grpSpLocks/>
          </p:cNvGrpSpPr>
          <p:nvPr/>
        </p:nvGrpSpPr>
        <p:grpSpPr bwMode="auto">
          <a:xfrm>
            <a:off x="3071813" y="1714500"/>
            <a:ext cx="2357437" cy="1766888"/>
            <a:chOff x="7821" y="1519"/>
            <a:chExt cx="3713" cy="3329"/>
          </a:xfrm>
        </p:grpSpPr>
        <p:sp>
          <p:nvSpPr>
            <p:cNvPr id="15396" name="Freeform 79"/>
            <p:cNvSpPr>
              <a:spLocks/>
            </p:cNvSpPr>
            <p:nvPr/>
          </p:nvSpPr>
          <p:spPr bwMode="auto">
            <a:xfrm>
              <a:off x="9075" y="3294"/>
              <a:ext cx="533" cy="510"/>
            </a:xfrm>
            <a:custGeom>
              <a:avLst/>
              <a:gdLst>
                <a:gd name="T0" fmla="*/ 510 w 533"/>
                <a:gd name="T1" fmla="*/ 510 h 510"/>
                <a:gd name="T2" fmla="*/ 533 w 533"/>
                <a:gd name="T3" fmla="*/ 0 h 510"/>
                <a:gd name="T4" fmla="*/ 0 w 533"/>
                <a:gd name="T5" fmla="*/ 0 h 510"/>
                <a:gd name="T6" fmla="*/ 0 w 533"/>
                <a:gd name="T7" fmla="*/ 0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3"/>
                <a:gd name="T13" fmla="*/ 0 h 510"/>
                <a:gd name="T14" fmla="*/ 533 w 533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3" h="510">
                  <a:moveTo>
                    <a:pt x="510" y="510"/>
                  </a:moveTo>
                  <a:lnTo>
                    <a:pt x="533" y="0"/>
                  </a:lnTo>
                  <a:lnTo>
                    <a:pt x="0" y="0"/>
                  </a:lnTo>
                </a:path>
              </a:pathLst>
            </a:custGeom>
            <a:noFill/>
            <a:ln w="3175" cap="flat" cmpd="sng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397" name="Group 80"/>
            <p:cNvGrpSpPr>
              <a:grpSpLocks/>
            </p:cNvGrpSpPr>
            <p:nvPr/>
          </p:nvGrpSpPr>
          <p:grpSpPr bwMode="auto">
            <a:xfrm>
              <a:off x="7821" y="1519"/>
              <a:ext cx="3713" cy="3329"/>
              <a:chOff x="7821" y="1519"/>
              <a:chExt cx="3713" cy="3329"/>
            </a:xfrm>
          </p:grpSpPr>
          <p:sp>
            <p:nvSpPr>
              <p:cNvPr id="15398" name="Text Box 81"/>
              <p:cNvSpPr txBox="1">
                <a:spLocks noChangeArrowheads="1"/>
              </p:cNvSpPr>
              <p:nvPr/>
            </p:nvSpPr>
            <p:spPr bwMode="auto">
              <a:xfrm>
                <a:off x="8721" y="3768"/>
                <a:ext cx="54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400">
                    <a:latin typeface="Constantia" pitchFamily="18" charset="0"/>
                  </a:rPr>
                  <a:t>0</a:t>
                </a:r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15399" name="Text Box 82"/>
              <p:cNvSpPr txBox="1">
                <a:spLocks noChangeArrowheads="1"/>
              </p:cNvSpPr>
              <p:nvPr/>
            </p:nvSpPr>
            <p:spPr bwMode="auto">
              <a:xfrm>
                <a:off x="9441" y="3768"/>
                <a:ext cx="54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400">
                    <a:latin typeface="Constantia" pitchFamily="18" charset="0"/>
                  </a:rPr>
                  <a:t>1</a:t>
                </a:r>
                <a:endParaRPr lang="ru-RU">
                  <a:latin typeface="Constantia" pitchFamily="18" charset="0"/>
                </a:endParaRPr>
              </a:p>
            </p:txBody>
          </p:sp>
          <p:grpSp>
            <p:nvGrpSpPr>
              <p:cNvPr id="15400" name="Group 83"/>
              <p:cNvGrpSpPr>
                <a:grpSpLocks/>
              </p:cNvGrpSpPr>
              <p:nvPr/>
            </p:nvGrpSpPr>
            <p:grpSpPr bwMode="auto">
              <a:xfrm>
                <a:off x="7821" y="1519"/>
                <a:ext cx="3713" cy="3329"/>
                <a:chOff x="7821" y="1519"/>
                <a:chExt cx="3713" cy="3329"/>
              </a:xfrm>
            </p:grpSpPr>
            <p:grpSp>
              <p:nvGrpSpPr>
                <p:cNvPr id="15401" name="Group 84"/>
                <p:cNvGrpSpPr>
                  <a:grpSpLocks/>
                </p:cNvGrpSpPr>
                <p:nvPr/>
              </p:nvGrpSpPr>
              <p:grpSpPr bwMode="auto">
                <a:xfrm>
                  <a:off x="7821" y="1788"/>
                  <a:ext cx="3713" cy="3060"/>
                  <a:chOff x="801" y="234"/>
                  <a:chExt cx="3713" cy="3060"/>
                </a:xfrm>
              </p:grpSpPr>
              <p:sp>
                <p:nvSpPr>
                  <p:cNvPr id="15403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01" y="2118"/>
                    <a:ext cx="3713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04" name="Line 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1" y="234"/>
                    <a:ext cx="0" cy="30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5402" name="Freeform 88"/>
                <p:cNvSpPr>
                  <a:spLocks/>
                </p:cNvSpPr>
                <p:nvPr/>
              </p:nvSpPr>
              <p:spPr bwMode="auto">
                <a:xfrm rot="10800000">
                  <a:off x="9059" y="1519"/>
                  <a:ext cx="1710" cy="2274"/>
                </a:xfrm>
                <a:custGeom>
                  <a:avLst/>
                  <a:gdLst>
                    <a:gd name="T0" fmla="*/ 0 w 1710"/>
                    <a:gd name="T1" fmla="*/ 0 h 2274"/>
                    <a:gd name="T2" fmla="*/ 330 w 1710"/>
                    <a:gd name="T3" fmla="*/ 1800 h 2274"/>
                    <a:gd name="T4" fmla="*/ 823 w 1710"/>
                    <a:gd name="T5" fmla="*/ 2274 h 2274"/>
                    <a:gd name="T6" fmla="*/ 1350 w 1710"/>
                    <a:gd name="T7" fmla="*/ 1800 h 2274"/>
                    <a:gd name="T8" fmla="*/ 1710 w 1710"/>
                    <a:gd name="T9" fmla="*/ 45 h 2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10"/>
                    <a:gd name="T16" fmla="*/ 0 h 2274"/>
                    <a:gd name="T17" fmla="*/ 1710 w 1710"/>
                    <a:gd name="T18" fmla="*/ 2274 h 22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10" h="2274">
                      <a:moveTo>
                        <a:pt x="0" y="0"/>
                      </a:moveTo>
                      <a:cubicBezTo>
                        <a:pt x="57" y="300"/>
                        <a:pt x="193" y="1421"/>
                        <a:pt x="330" y="1800"/>
                      </a:cubicBezTo>
                      <a:cubicBezTo>
                        <a:pt x="467" y="2179"/>
                        <a:pt x="653" y="2274"/>
                        <a:pt x="823" y="2274"/>
                      </a:cubicBezTo>
                      <a:cubicBezTo>
                        <a:pt x="993" y="2274"/>
                        <a:pt x="1202" y="2171"/>
                        <a:pt x="1350" y="1800"/>
                      </a:cubicBezTo>
                      <a:cubicBezTo>
                        <a:pt x="1498" y="1429"/>
                        <a:pt x="1635" y="411"/>
                        <a:pt x="1710" y="45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5368" name="Прямоугольник 39"/>
          <p:cNvSpPr>
            <a:spLocks noChangeArrowheads="1"/>
          </p:cNvSpPr>
          <p:nvPr/>
        </p:nvSpPr>
        <p:spPr bwMode="auto">
          <a:xfrm>
            <a:off x="3571875" y="1643063"/>
            <a:ext cx="274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nstantia" pitchFamily="18" charset="0"/>
              </a:rPr>
              <a:t>s</a:t>
            </a:r>
            <a:endParaRPr lang="ru-RU">
              <a:latin typeface="Constantia" pitchFamily="18" charset="0"/>
            </a:endParaRPr>
          </a:p>
        </p:txBody>
      </p:sp>
      <p:grpSp>
        <p:nvGrpSpPr>
          <p:cNvPr id="15369" name="Group 34"/>
          <p:cNvGrpSpPr>
            <a:grpSpLocks/>
          </p:cNvGrpSpPr>
          <p:nvPr/>
        </p:nvGrpSpPr>
        <p:grpSpPr bwMode="auto">
          <a:xfrm>
            <a:off x="2714625" y="4286250"/>
            <a:ext cx="1943100" cy="2057400"/>
            <a:chOff x="3861" y="594"/>
            <a:chExt cx="3060" cy="3240"/>
          </a:xfrm>
        </p:grpSpPr>
        <p:grpSp>
          <p:nvGrpSpPr>
            <p:cNvPr id="15383" name="Group 35"/>
            <p:cNvGrpSpPr>
              <a:grpSpLocks/>
            </p:cNvGrpSpPr>
            <p:nvPr/>
          </p:nvGrpSpPr>
          <p:grpSpPr bwMode="auto">
            <a:xfrm>
              <a:off x="3861" y="594"/>
              <a:ext cx="3060" cy="3240"/>
              <a:chOff x="3861" y="594"/>
              <a:chExt cx="3060" cy="3240"/>
            </a:xfrm>
          </p:grpSpPr>
          <p:grpSp>
            <p:nvGrpSpPr>
              <p:cNvPr id="15385" name="Group 36"/>
              <p:cNvGrpSpPr>
                <a:grpSpLocks/>
              </p:cNvGrpSpPr>
              <p:nvPr/>
            </p:nvGrpSpPr>
            <p:grpSpPr bwMode="auto">
              <a:xfrm>
                <a:off x="3861" y="594"/>
                <a:ext cx="3060" cy="3240"/>
                <a:chOff x="801" y="594"/>
                <a:chExt cx="3060" cy="3240"/>
              </a:xfrm>
            </p:grpSpPr>
            <p:grpSp>
              <p:nvGrpSpPr>
                <p:cNvPr id="15387" name="Group 37"/>
                <p:cNvGrpSpPr>
                  <a:grpSpLocks/>
                </p:cNvGrpSpPr>
                <p:nvPr/>
              </p:nvGrpSpPr>
              <p:grpSpPr bwMode="auto">
                <a:xfrm>
                  <a:off x="801" y="774"/>
                  <a:ext cx="2700" cy="3060"/>
                  <a:chOff x="801" y="234"/>
                  <a:chExt cx="2700" cy="3060"/>
                </a:xfrm>
              </p:grpSpPr>
              <p:sp>
                <p:nvSpPr>
                  <p:cNvPr id="15394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801" y="2214"/>
                    <a:ext cx="27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395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1" y="234"/>
                    <a:ext cx="0" cy="30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5388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321" y="2754"/>
                  <a:ext cx="54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latin typeface="Constantia" pitchFamily="18" charset="0"/>
                    </a:rPr>
                    <a:t>v</a:t>
                  </a:r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15389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701" y="594"/>
                  <a:ext cx="54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latin typeface="Constantia" pitchFamily="18" charset="0"/>
                    </a:rPr>
                    <a:t>p</a:t>
                  </a:r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15390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701" y="2754"/>
                  <a:ext cx="54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400">
                      <a:latin typeface="Constantia" pitchFamily="18" charset="0"/>
                    </a:rPr>
                    <a:t>0</a:t>
                  </a:r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15391" name="Freeform 43"/>
                <p:cNvSpPr>
                  <a:spLocks/>
                </p:cNvSpPr>
                <p:nvPr/>
              </p:nvSpPr>
              <p:spPr bwMode="auto">
                <a:xfrm>
                  <a:off x="2580" y="2625"/>
                  <a:ext cx="1" cy="210"/>
                </a:xfrm>
                <a:custGeom>
                  <a:avLst/>
                  <a:gdLst>
                    <a:gd name="T0" fmla="*/ 0 w 1"/>
                    <a:gd name="T1" fmla="*/ 0 h 210"/>
                    <a:gd name="T2" fmla="*/ 0 w 1"/>
                    <a:gd name="T3" fmla="*/ 210 h 210"/>
                    <a:gd name="T4" fmla="*/ 0 60000 65536"/>
                    <a:gd name="T5" fmla="*/ 0 60000 65536"/>
                    <a:gd name="T6" fmla="*/ 0 w 1"/>
                    <a:gd name="T7" fmla="*/ 0 h 210"/>
                    <a:gd name="T8" fmla="*/ 1 w 1"/>
                    <a:gd name="T9" fmla="*/ 210 h 21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210">
                      <a:moveTo>
                        <a:pt x="0" y="0"/>
                      </a:moveTo>
                      <a:lnTo>
                        <a:pt x="0" y="21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92" name="Freeform 44"/>
                <p:cNvSpPr>
                  <a:spLocks/>
                </p:cNvSpPr>
                <p:nvPr/>
              </p:nvSpPr>
              <p:spPr bwMode="auto">
                <a:xfrm>
                  <a:off x="1538" y="2618"/>
                  <a:ext cx="1" cy="225"/>
                </a:xfrm>
                <a:custGeom>
                  <a:avLst/>
                  <a:gdLst>
                    <a:gd name="T0" fmla="*/ 0 w 1"/>
                    <a:gd name="T1" fmla="*/ 0 h 225"/>
                    <a:gd name="T2" fmla="*/ 0 w 1"/>
                    <a:gd name="T3" fmla="*/ 225 h 225"/>
                    <a:gd name="T4" fmla="*/ 0 60000 65536"/>
                    <a:gd name="T5" fmla="*/ 0 60000 65536"/>
                    <a:gd name="T6" fmla="*/ 0 w 1"/>
                    <a:gd name="T7" fmla="*/ 0 h 225"/>
                    <a:gd name="T8" fmla="*/ 1 w 1"/>
                    <a:gd name="T9" fmla="*/ 225 h 22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225">
                      <a:moveTo>
                        <a:pt x="0" y="0"/>
                      </a:moveTo>
                      <a:lnTo>
                        <a:pt x="0" y="225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93" name="Freeform 45"/>
                <p:cNvSpPr>
                  <a:spLocks/>
                </p:cNvSpPr>
                <p:nvPr/>
              </p:nvSpPr>
              <p:spPr bwMode="auto">
                <a:xfrm>
                  <a:off x="1928" y="2265"/>
                  <a:ext cx="225" cy="1"/>
                </a:xfrm>
                <a:custGeom>
                  <a:avLst/>
                  <a:gdLst>
                    <a:gd name="T0" fmla="*/ 225 w 225"/>
                    <a:gd name="T1" fmla="*/ 0 h 1"/>
                    <a:gd name="T2" fmla="*/ 0 w 225"/>
                    <a:gd name="T3" fmla="*/ 0 h 1"/>
                    <a:gd name="T4" fmla="*/ 0 60000 65536"/>
                    <a:gd name="T5" fmla="*/ 0 60000 65536"/>
                    <a:gd name="T6" fmla="*/ 0 w 225"/>
                    <a:gd name="T7" fmla="*/ 0 h 1"/>
                    <a:gd name="T8" fmla="*/ 225 w 225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25" h="1">
                      <a:moveTo>
                        <a:pt x="2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5386" name="Text Box 48"/>
              <p:cNvSpPr txBox="1">
                <a:spLocks noChangeArrowheads="1"/>
              </p:cNvSpPr>
              <p:nvPr/>
            </p:nvSpPr>
            <p:spPr bwMode="auto">
              <a:xfrm>
                <a:off x="5481" y="2754"/>
                <a:ext cx="54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400">
                    <a:latin typeface="Constantia" pitchFamily="18" charset="0"/>
                  </a:rPr>
                  <a:t>1</a:t>
                </a:r>
                <a:endParaRPr lang="ru-RU">
                  <a:latin typeface="Constantia" pitchFamily="18" charset="0"/>
                </a:endParaRPr>
              </a:p>
            </p:txBody>
          </p:sp>
        </p:grpSp>
        <p:sp>
          <p:nvSpPr>
            <p:cNvPr id="15384" name="Freeform 50"/>
            <p:cNvSpPr>
              <a:spLocks/>
            </p:cNvSpPr>
            <p:nvPr/>
          </p:nvSpPr>
          <p:spPr bwMode="auto">
            <a:xfrm>
              <a:off x="5430" y="780"/>
              <a:ext cx="1020" cy="1897"/>
            </a:xfrm>
            <a:custGeom>
              <a:avLst/>
              <a:gdLst>
                <a:gd name="T0" fmla="*/ 0 w 1020"/>
                <a:gd name="T1" fmla="*/ 0 h 1897"/>
                <a:gd name="T2" fmla="*/ 90 w 1020"/>
                <a:gd name="T3" fmla="*/ 990 h 1897"/>
                <a:gd name="T4" fmla="*/ 225 w 1020"/>
                <a:gd name="T5" fmla="*/ 1485 h 1897"/>
                <a:gd name="T6" fmla="*/ 495 w 1020"/>
                <a:gd name="T7" fmla="*/ 1830 h 1897"/>
                <a:gd name="T8" fmla="*/ 1020 w 1020"/>
                <a:gd name="T9" fmla="*/ 1890 h 1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0"/>
                <a:gd name="T16" fmla="*/ 0 h 1897"/>
                <a:gd name="T17" fmla="*/ 1020 w 1020"/>
                <a:gd name="T18" fmla="*/ 1897 h 18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0" h="1897">
                  <a:moveTo>
                    <a:pt x="0" y="0"/>
                  </a:moveTo>
                  <a:cubicBezTo>
                    <a:pt x="12" y="165"/>
                    <a:pt x="53" y="743"/>
                    <a:pt x="90" y="990"/>
                  </a:cubicBezTo>
                  <a:cubicBezTo>
                    <a:pt x="127" y="1237"/>
                    <a:pt x="158" y="1345"/>
                    <a:pt x="225" y="1485"/>
                  </a:cubicBezTo>
                  <a:cubicBezTo>
                    <a:pt x="292" y="1625"/>
                    <a:pt x="363" y="1763"/>
                    <a:pt x="495" y="1830"/>
                  </a:cubicBezTo>
                  <a:cubicBezTo>
                    <a:pt x="627" y="1897"/>
                    <a:pt x="911" y="1878"/>
                    <a:pt x="1020" y="189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370" name="Group 80"/>
          <p:cNvGrpSpPr>
            <a:grpSpLocks/>
          </p:cNvGrpSpPr>
          <p:nvPr/>
        </p:nvGrpSpPr>
        <p:grpSpPr bwMode="auto">
          <a:xfrm>
            <a:off x="4857750" y="3929063"/>
            <a:ext cx="3500438" cy="1624012"/>
            <a:chOff x="7821" y="1788"/>
            <a:chExt cx="2700" cy="3060"/>
          </a:xfrm>
        </p:grpSpPr>
        <p:sp>
          <p:nvSpPr>
            <p:cNvPr id="15376" name="Text Box 81"/>
            <p:cNvSpPr txBox="1">
              <a:spLocks noChangeArrowheads="1"/>
            </p:cNvSpPr>
            <p:nvPr/>
          </p:nvSpPr>
          <p:spPr bwMode="auto">
            <a:xfrm>
              <a:off x="8721" y="3768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>
                  <a:latin typeface="Constantia" pitchFamily="18" charset="0"/>
                </a:rPr>
                <a:t>0</a:t>
              </a:r>
              <a:endParaRPr lang="ru-RU">
                <a:latin typeface="Constantia" pitchFamily="18" charset="0"/>
              </a:endParaRPr>
            </a:p>
          </p:txBody>
        </p:sp>
        <p:sp>
          <p:nvSpPr>
            <p:cNvPr id="15377" name="Text Box 82"/>
            <p:cNvSpPr txBox="1">
              <a:spLocks noChangeArrowheads="1"/>
            </p:cNvSpPr>
            <p:nvPr/>
          </p:nvSpPr>
          <p:spPr bwMode="auto">
            <a:xfrm>
              <a:off x="9441" y="3768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>
                  <a:latin typeface="Constantia" pitchFamily="18" charset="0"/>
                </a:rPr>
                <a:t>1</a:t>
              </a:r>
              <a:endParaRPr lang="ru-RU">
                <a:latin typeface="Constantia" pitchFamily="18" charset="0"/>
              </a:endParaRPr>
            </a:p>
          </p:txBody>
        </p:sp>
        <p:grpSp>
          <p:nvGrpSpPr>
            <p:cNvPr id="15378" name="Group 83"/>
            <p:cNvGrpSpPr>
              <a:grpSpLocks/>
            </p:cNvGrpSpPr>
            <p:nvPr/>
          </p:nvGrpSpPr>
          <p:grpSpPr bwMode="auto">
            <a:xfrm>
              <a:off x="7821" y="1788"/>
              <a:ext cx="2700" cy="3060"/>
              <a:chOff x="7821" y="1788"/>
              <a:chExt cx="2700" cy="3060"/>
            </a:xfrm>
          </p:grpSpPr>
          <p:grpSp>
            <p:nvGrpSpPr>
              <p:cNvPr id="15379" name="Group 84"/>
              <p:cNvGrpSpPr>
                <a:grpSpLocks/>
              </p:cNvGrpSpPr>
              <p:nvPr/>
            </p:nvGrpSpPr>
            <p:grpSpPr bwMode="auto">
              <a:xfrm>
                <a:off x="7821" y="1788"/>
                <a:ext cx="2700" cy="3060"/>
                <a:chOff x="801" y="234"/>
                <a:chExt cx="2700" cy="3060"/>
              </a:xfrm>
            </p:grpSpPr>
            <p:sp>
              <p:nvSpPr>
                <p:cNvPr id="15381" name="Line 85"/>
                <p:cNvSpPr>
                  <a:spLocks noChangeShapeType="1"/>
                </p:cNvSpPr>
                <p:nvPr/>
              </p:nvSpPr>
              <p:spPr bwMode="auto">
                <a:xfrm>
                  <a:off x="801" y="2214"/>
                  <a:ext cx="270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82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2061" y="234"/>
                  <a:ext cx="0" cy="30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5380" name="Text Box 87"/>
              <p:cNvSpPr txBox="1">
                <a:spLocks noChangeArrowheads="1"/>
              </p:cNvSpPr>
              <p:nvPr/>
            </p:nvSpPr>
            <p:spPr bwMode="auto">
              <a:xfrm>
                <a:off x="8721" y="2868"/>
                <a:ext cx="72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400">
                    <a:latin typeface="Constantia" pitchFamily="18" charset="0"/>
                  </a:rPr>
                  <a:t> 1</a:t>
                </a:r>
                <a:endParaRPr lang="ru-RU">
                  <a:latin typeface="Constantia" pitchFamily="18" charset="0"/>
                </a:endParaRPr>
              </a:p>
            </p:txBody>
          </p:sp>
        </p:grpSp>
      </p:grpSp>
      <p:sp>
        <p:nvSpPr>
          <p:cNvPr id="83" name="Полилиния 82"/>
          <p:cNvSpPr/>
          <p:nvPr/>
        </p:nvSpPr>
        <p:spPr>
          <a:xfrm>
            <a:off x="6429375" y="3857625"/>
            <a:ext cx="1308100" cy="928688"/>
          </a:xfrm>
          <a:custGeom>
            <a:avLst/>
            <a:gdLst>
              <a:gd name="connsiteX0" fmla="*/ 0 w 2093495"/>
              <a:gd name="connsiteY0" fmla="*/ 962527 h 1002632"/>
              <a:gd name="connsiteX1" fmla="*/ 697832 w 2093495"/>
              <a:gd name="connsiteY1" fmla="*/ 842211 h 1002632"/>
              <a:gd name="connsiteX2" fmla="*/ 2093495 w 2093495"/>
              <a:gd name="connsiteY2" fmla="*/ 0 h 1002632"/>
              <a:gd name="connsiteX3" fmla="*/ 2093495 w 2093495"/>
              <a:gd name="connsiteY3" fmla="*/ 0 h 100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3495" h="1002632">
                <a:moveTo>
                  <a:pt x="0" y="962527"/>
                </a:moveTo>
                <a:cubicBezTo>
                  <a:pt x="174458" y="982579"/>
                  <a:pt x="348916" y="1002632"/>
                  <a:pt x="697832" y="842211"/>
                </a:cubicBezTo>
                <a:cubicBezTo>
                  <a:pt x="1046748" y="681790"/>
                  <a:pt x="2093495" y="0"/>
                  <a:pt x="2093495" y="0"/>
                </a:cubicBezTo>
                <a:lnTo>
                  <a:pt x="2093495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72" name="Text Box 136"/>
          <p:cNvSpPr txBox="1">
            <a:spLocks noChangeArrowheads="1"/>
          </p:cNvSpPr>
          <p:nvPr/>
        </p:nvSpPr>
        <p:spPr bwMode="auto">
          <a:xfrm>
            <a:off x="2733675" y="2162175"/>
            <a:ext cx="3429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5373" name="Text Box 136"/>
          <p:cNvSpPr txBox="1">
            <a:spLocks noChangeArrowheads="1"/>
          </p:cNvSpPr>
          <p:nvPr/>
        </p:nvSpPr>
        <p:spPr bwMode="auto">
          <a:xfrm>
            <a:off x="8215313" y="5000625"/>
            <a:ext cx="3429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Constantia" pitchFamily="18" charset="0"/>
              </a:rPr>
              <a:t>x</a:t>
            </a:r>
            <a:endParaRPr lang="ru-RU">
              <a:latin typeface="Constantia" pitchFamily="18" charset="0"/>
            </a:endParaRPr>
          </a:p>
        </p:txBody>
      </p:sp>
      <p:sp>
        <p:nvSpPr>
          <p:cNvPr id="15374" name="Прямоугольник 85"/>
          <p:cNvSpPr>
            <a:spLocks noChangeArrowheads="1"/>
          </p:cNvSpPr>
          <p:nvPr/>
        </p:nvSpPr>
        <p:spPr bwMode="auto">
          <a:xfrm>
            <a:off x="6215063" y="3786188"/>
            <a:ext cx="288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у</a:t>
            </a:r>
          </a:p>
        </p:txBody>
      </p:sp>
      <p:pic>
        <p:nvPicPr>
          <p:cNvPr id="15375" name="Picture 7" descr="2+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7715250" y="500063"/>
            <a:ext cx="855663" cy="855662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53" name="Text Box 37"/>
          <p:cNvSpPr txBox="1">
            <a:spLocks noChangeArrowheads="1"/>
          </p:cNvSpPr>
          <p:nvPr/>
        </p:nvSpPr>
        <p:spPr bwMode="auto">
          <a:xfrm>
            <a:off x="971550" y="404813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Квадратична функція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4344" name="Freeform 38"/>
          <p:cNvSpPr>
            <a:spLocks/>
          </p:cNvSpPr>
          <p:nvPr/>
        </p:nvSpPr>
        <p:spPr bwMode="auto">
          <a:xfrm>
            <a:off x="101600" y="3695700"/>
            <a:ext cx="5080000" cy="1588"/>
          </a:xfrm>
          <a:custGeom>
            <a:avLst/>
            <a:gdLst>
              <a:gd name="T0" fmla="*/ 0 w 3200"/>
              <a:gd name="T1" fmla="*/ 0 h 1"/>
              <a:gd name="T2" fmla="*/ 2147483647 w 3200"/>
              <a:gd name="T3" fmla="*/ 0 h 1"/>
              <a:gd name="T4" fmla="*/ 0 60000 65536"/>
              <a:gd name="T5" fmla="*/ 0 60000 65536"/>
              <a:gd name="T6" fmla="*/ 0 w 3200"/>
              <a:gd name="T7" fmla="*/ 0 h 1"/>
              <a:gd name="T8" fmla="*/ 3200 w 320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00" h="1">
                <a:moveTo>
                  <a:pt x="0" y="0"/>
                </a:moveTo>
                <a:lnTo>
                  <a:pt x="320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39"/>
          <p:cNvSpPr>
            <a:spLocks noChangeShapeType="1"/>
          </p:cNvSpPr>
          <p:nvPr/>
        </p:nvSpPr>
        <p:spPr bwMode="auto">
          <a:xfrm flipV="1">
            <a:off x="2627313" y="1125538"/>
            <a:ext cx="0" cy="50403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Text Box 42"/>
          <p:cNvSpPr txBox="1">
            <a:spLocks noChangeArrowheads="1"/>
          </p:cNvSpPr>
          <p:nvPr/>
        </p:nvSpPr>
        <p:spPr bwMode="auto">
          <a:xfrm>
            <a:off x="2859088" y="3665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onstantia" pitchFamily="18" charset="0"/>
              <a:cs typeface="Arial" charset="0"/>
            </a:endParaRPr>
          </a:p>
        </p:txBody>
      </p:sp>
      <p:sp>
        <p:nvSpPr>
          <p:cNvPr id="14347" name="Text Box 43"/>
          <p:cNvSpPr txBox="1">
            <a:spLocks noChangeArrowheads="1"/>
          </p:cNvSpPr>
          <p:nvPr/>
        </p:nvSpPr>
        <p:spPr bwMode="auto">
          <a:xfrm>
            <a:off x="2819400" y="3657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onstantia" pitchFamily="18" charset="0"/>
                <a:cs typeface="Arial" charset="0"/>
              </a:rPr>
              <a:t>1</a:t>
            </a:r>
          </a:p>
        </p:txBody>
      </p:sp>
      <p:sp>
        <p:nvSpPr>
          <p:cNvPr id="14348" name="Text Box 46"/>
          <p:cNvSpPr txBox="1">
            <a:spLocks noChangeArrowheads="1"/>
          </p:cNvSpPr>
          <p:nvPr/>
        </p:nvSpPr>
        <p:spPr bwMode="auto">
          <a:xfrm>
            <a:off x="2362200" y="35956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onstantia" pitchFamily="18" charset="0"/>
                <a:cs typeface="Arial" charset="0"/>
              </a:rPr>
              <a:t>0</a:t>
            </a:r>
          </a:p>
        </p:txBody>
      </p:sp>
      <p:sp>
        <p:nvSpPr>
          <p:cNvPr id="14349" name="Text Box 64"/>
          <p:cNvSpPr txBox="1">
            <a:spLocks noChangeArrowheads="1"/>
          </p:cNvSpPr>
          <p:nvPr/>
        </p:nvSpPr>
        <p:spPr bwMode="auto">
          <a:xfrm>
            <a:off x="4800600" y="359568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onstantia" pitchFamily="18" charset="0"/>
                <a:cs typeface="Arial" charset="0"/>
              </a:rPr>
              <a:t>х</a:t>
            </a:r>
          </a:p>
        </p:txBody>
      </p:sp>
      <p:sp>
        <p:nvSpPr>
          <p:cNvPr id="14350" name="Text Box 65"/>
          <p:cNvSpPr txBox="1">
            <a:spLocks noChangeArrowheads="1"/>
          </p:cNvSpPr>
          <p:nvPr/>
        </p:nvSpPr>
        <p:spPr bwMode="auto">
          <a:xfrm>
            <a:off x="2209800" y="9906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onstantia" pitchFamily="18" charset="0"/>
                <a:cs typeface="Arial" charset="0"/>
              </a:rPr>
              <a:t>у</a:t>
            </a:r>
          </a:p>
        </p:txBody>
      </p:sp>
      <p:sp>
        <p:nvSpPr>
          <p:cNvPr id="1038" name="Freeform 68"/>
          <p:cNvSpPr>
            <a:spLocks/>
          </p:cNvSpPr>
          <p:nvPr/>
        </p:nvSpPr>
        <p:spPr bwMode="auto">
          <a:xfrm>
            <a:off x="1714500" y="1143000"/>
            <a:ext cx="1828800" cy="2541588"/>
          </a:xfrm>
          <a:custGeom>
            <a:avLst/>
            <a:gdLst>
              <a:gd name="T0" fmla="*/ 0 w 1152"/>
              <a:gd name="T1" fmla="*/ 0 h 1601"/>
              <a:gd name="T2" fmla="*/ 2147483647 w 1152"/>
              <a:gd name="T3" fmla="*/ 2147483647 h 1601"/>
              <a:gd name="T4" fmla="*/ 2147483647 w 1152"/>
              <a:gd name="T5" fmla="*/ 2147483647 h 1601"/>
              <a:gd name="T6" fmla="*/ 2147483647 w 1152"/>
              <a:gd name="T7" fmla="*/ 2147483647 h 1601"/>
              <a:gd name="T8" fmla="*/ 2147483647 w 1152"/>
              <a:gd name="T9" fmla="*/ 2147483647 h 1601"/>
              <a:gd name="T10" fmla="*/ 2147483647 w 1152"/>
              <a:gd name="T11" fmla="*/ 2147483647 h 1601"/>
              <a:gd name="T12" fmla="*/ 2147483647 w 1152"/>
              <a:gd name="T13" fmla="*/ 2147483647 h 160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52"/>
              <a:gd name="T22" fmla="*/ 0 h 1601"/>
              <a:gd name="T23" fmla="*/ 1152 w 1152"/>
              <a:gd name="T24" fmla="*/ 1601 h 160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52" h="1601">
                <a:moveTo>
                  <a:pt x="0" y="0"/>
                </a:moveTo>
                <a:cubicBezTo>
                  <a:pt x="31" y="149"/>
                  <a:pt x="120" y="659"/>
                  <a:pt x="184" y="896"/>
                </a:cubicBezTo>
                <a:cubicBezTo>
                  <a:pt x="248" y="1133"/>
                  <a:pt x="317" y="1307"/>
                  <a:pt x="384" y="1424"/>
                </a:cubicBezTo>
                <a:cubicBezTo>
                  <a:pt x="451" y="1541"/>
                  <a:pt x="519" y="1601"/>
                  <a:pt x="584" y="1600"/>
                </a:cubicBezTo>
                <a:cubicBezTo>
                  <a:pt x="649" y="1599"/>
                  <a:pt x="712" y="1535"/>
                  <a:pt x="776" y="1416"/>
                </a:cubicBezTo>
                <a:cubicBezTo>
                  <a:pt x="840" y="1297"/>
                  <a:pt x="905" y="1123"/>
                  <a:pt x="968" y="888"/>
                </a:cubicBezTo>
                <a:cubicBezTo>
                  <a:pt x="1031" y="653"/>
                  <a:pt x="1114" y="191"/>
                  <a:pt x="1152" y="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Oval 69"/>
          <p:cNvSpPr>
            <a:spLocks noChangeArrowheads="1"/>
          </p:cNvSpPr>
          <p:nvPr/>
        </p:nvSpPr>
        <p:spPr bwMode="auto">
          <a:xfrm>
            <a:off x="2895600" y="3352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  <a:cs typeface="Arial" charset="0"/>
            </a:endParaRPr>
          </a:p>
        </p:txBody>
      </p:sp>
      <p:sp>
        <p:nvSpPr>
          <p:cNvPr id="14353" name="Oval 70"/>
          <p:cNvSpPr>
            <a:spLocks noChangeArrowheads="1"/>
          </p:cNvSpPr>
          <p:nvPr/>
        </p:nvSpPr>
        <p:spPr bwMode="auto">
          <a:xfrm>
            <a:off x="2286000" y="3352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  <a:cs typeface="Arial" charset="0"/>
            </a:endParaRPr>
          </a:p>
        </p:txBody>
      </p:sp>
      <p:sp>
        <p:nvSpPr>
          <p:cNvPr id="14354" name="Text Box 47"/>
          <p:cNvSpPr txBox="1">
            <a:spLocks noChangeArrowheads="1"/>
          </p:cNvSpPr>
          <p:nvPr/>
        </p:nvSpPr>
        <p:spPr bwMode="auto">
          <a:xfrm>
            <a:off x="914400" y="1981200"/>
            <a:ext cx="982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onstantia" pitchFamily="18" charset="0"/>
                <a:cs typeface="Arial" charset="0"/>
              </a:rPr>
              <a:t>у = х</a:t>
            </a:r>
            <a:r>
              <a:rPr lang="ru-RU" sz="2400" b="1" baseline="30000">
                <a:latin typeface="Constantia" pitchFamily="18" charset="0"/>
                <a:cs typeface="Arial" charset="0"/>
              </a:rPr>
              <a:t>2</a:t>
            </a:r>
            <a:endParaRPr lang="ru-RU" sz="2400" b="1">
              <a:latin typeface="Constantia" pitchFamily="18" charset="0"/>
              <a:cs typeface="Arial" charset="0"/>
            </a:endParaRPr>
          </a:p>
        </p:txBody>
      </p:sp>
      <p:graphicFrame>
        <p:nvGraphicFramePr>
          <p:cNvPr id="239690" name="Object 74"/>
          <p:cNvGraphicFramePr>
            <a:graphicFrameLocks noChangeAspect="1"/>
          </p:cNvGraphicFramePr>
          <p:nvPr/>
        </p:nvGraphicFramePr>
        <p:xfrm>
          <a:off x="5364163" y="2060575"/>
          <a:ext cx="2592387" cy="557213"/>
        </p:xfrm>
        <a:graphic>
          <a:graphicData uri="http://schemas.openxmlformats.org/presentationml/2006/ole">
            <p:oleObj spid="_x0000_s14338" name="Формула" r:id="rId3" imgW="914400" imgH="203040" progId="Equation.3">
              <p:embed/>
            </p:oleObj>
          </a:graphicData>
        </a:graphic>
      </p:graphicFrame>
      <p:sp>
        <p:nvSpPr>
          <p:cNvPr id="239691" name="Freeform 75"/>
          <p:cNvSpPr>
            <a:spLocks/>
          </p:cNvSpPr>
          <p:nvPr/>
        </p:nvSpPr>
        <p:spPr bwMode="auto">
          <a:xfrm>
            <a:off x="177800" y="3695700"/>
            <a:ext cx="4775200" cy="1588"/>
          </a:xfrm>
          <a:custGeom>
            <a:avLst/>
            <a:gdLst>
              <a:gd name="T0" fmla="*/ 0 w 3008"/>
              <a:gd name="T1" fmla="*/ 0 h 1"/>
              <a:gd name="T2" fmla="*/ 2147483647 w 3008"/>
              <a:gd name="T3" fmla="*/ 0 h 1"/>
              <a:gd name="T4" fmla="*/ 0 60000 65536"/>
              <a:gd name="T5" fmla="*/ 0 60000 65536"/>
              <a:gd name="T6" fmla="*/ 0 w 3008"/>
              <a:gd name="T7" fmla="*/ 0 h 1"/>
              <a:gd name="T8" fmla="*/ 3008 w 300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08" h="1">
                <a:moveTo>
                  <a:pt x="0" y="0"/>
                </a:moveTo>
                <a:lnTo>
                  <a:pt x="3008" y="0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Oval 77"/>
          <p:cNvSpPr>
            <a:spLocks noChangeArrowheads="1"/>
          </p:cNvSpPr>
          <p:nvPr/>
        </p:nvSpPr>
        <p:spPr bwMode="auto">
          <a:xfrm>
            <a:off x="2590800" y="3657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  <a:cs typeface="Arial" charset="0"/>
            </a:endParaRPr>
          </a:p>
        </p:txBody>
      </p:sp>
      <p:sp>
        <p:nvSpPr>
          <p:cNvPr id="239692" name="Freeform 76"/>
          <p:cNvSpPr>
            <a:spLocks/>
          </p:cNvSpPr>
          <p:nvPr/>
        </p:nvSpPr>
        <p:spPr bwMode="auto">
          <a:xfrm>
            <a:off x="2627313" y="1341438"/>
            <a:ext cx="1587" cy="2336800"/>
          </a:xfrm>
          <a:custGeom>
            <a:avLst/>
            <a:gdLst>
              <a:gd name="T0" fmla="*/ 0 w 1"/>
              <a:gd name="T1" fmla="*/ 2147483647 h 1472"/>
              <a:gd name="T2" fmla="*/ 0 w 1"/>
              <a:gd name="T3" fmla="*/ 0 h 1472"/>
              <a:gd name="T4" fmla="*/ 0 60000 65536"/>
              <a:gd name="T5" fmla="*/ 0 60000 65536"/>
              <a:gd name="T6" fmla="*/ 0 w 1"/>
              <a:gd name="T7" fmla="*/ 0 h 1472"/>
              <a:gd name="T8" fmla="*/ 1 w 1"/>
              <a:gd name="T9" fmla="*/ 1472 h 14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472">
                <a:moveTo>
                  <a:pt x="0" y="1472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CC0066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9694" name="Text Box 78"/>
          <p:cNvSpPr txBox="1">
            <a:spLocks noChangeArrowheads="1"/>
          </p:cNvSpPr>
          <p:nvPr/>
        </p:nvSpPr>
        <p:spPr bwMode="auto">
          <a:xfrm>
            <a:off x="5257800" y="2895600"/>
            <a:ext cx="388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onstantia" pitchFamily="18" charset="0"/>
                <a:cs typeface="Arial" charset="0"/>
              </a:rPr>
              <a:t> 3) функція у=х</a:t>
            </a:r>
            <a:r>
              <a:rPr lang="ru-RU" sz="2400" b="1" baseline="30000">
                <a:solidFill>
                  <a:schemeClr val="bg1"/>
                </a:solidFill>
                <a:latin typeface="Constantia" pitchFamily="18" charset="0"/>
                <a:cs typeface="Arial" charset="0"/>
              </a:rPr>
              <a:t>2</a:t>
            </a:r>
            <a:r>
              <a:rPr lang="ru-RU" sz="2400" b="1">
                <a:solidFill>
                  <a:schemeClr val="bg1"/>
                </a:solidFill>
                <a:latin typeface="Constantia" pitchFamily="18" charset="0"/>
                <a:cs typeface="Arial" charset="0"/>
              </a:rPr>
              <a:t>  парна, </a:t>
            </a:r>
          </a:p>
          <a:p>
            <a:r>
              <a:rPr lang="ru-RU" sz="2400" b="1">
                <a:solidFill>
                  <a:schemeClr val="bg1"/>
                </a:solidFill>
                <a:latin typeface="Constantia" pitchFamily="18" charset="0"/>
                <a:cs typeface="Arial" charset="0"/>
              </a:rPr>
              <a:t>        т.я. (–х)</a:t>
            </a:r>
            <a:r>
              <a:rPr lang="ru-RU" sz="2400" b="1" baseline="30000">
                <a:solidFill>
                  <a:schemeClr val="bg1"/>
                </a:solidFill>
                <a:latin typeface="Constantia" pitchFamily="18" charset="0"/>
                <a:cs typeface="Arial" charset="0"/>
              </a:rPr>
              <a:t>2</a:t>
            </a:r>
            <a:r>
              <a:rPr lang="ru-RU" sz="2400" b="1">
                <a:solidFill>
                  <a:schemeClr val="bg1"/>
                </a:solidFill>
                <a:latin typeface="Constantia" pitchFamily="18" charset="0"/>
                <a:cs typeface="Arial" charset="0"/>
              </a:rPr>
              <a:t> = х</a:t>
            </a:r>
            <a:r>
              <a:rPr lang="ru-RU" sz="2400" b="1" baseline="30000">
                <a:solidFill>
                  <a:schemeClr val="bg1"/>
                </a:solidFill>
                <a:latin typeface="Constantia" pitchFamily="18" charset="0"/>
                <a:cs typeface="Arial" charset="0"/>
              </a:rPr>
              <a:t>2 </a:t>
            </a:r>
            <a:endParaRPr lang="ru-RU" sz="2400" b="1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</p:txBody>
      </p:sp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5219700" y="3929063"/>
            <a:ext cx="3924300" cy="823912"/>
            <a:chOff x="3346" y="2493"/>
            <a:chExt cx="2256" cy="519"/>
          </a:xfrm>
        </p:grpSpPr>
        <p:sp>
          <p:nvSpPr>
            <p:cNvPr id="14366" name="Text Box 79"/>
            <p:cNvSpPr txBox="1">
              <a:spLocks noChangeArrowheads="1"/>
            </p:cNvSpPr>
            <p:nvPr/>
          </p:nvSpPr>
          <p:spPr bwMode="auto">
            <a:xfrm>
              <a:off x="3346" y="2493"/>
              <a:ext cx="225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Constantia" pitchFamily="18" charset="0"/>
                  <a:cs typeface="Arial" charset="0"/>
                </a:rPr>
                <a:t>  </a:t>
              </a:r>
              <a:r>
                <a:rPr lang="ru-RU" sz="2400" b="1">
                  <a:solidFill>
                    <a:schemeClr val="bg1"/>
                  </a:solidFill>
                  <a:latin typeface="Constantia" pitchFamily="18" charset="0"/>
                  <a:cs typeface="Arial" charset="0"/>
                </a:rPr>
                <a:t>4)  функція спадає на</a:t>
              </a:r>
            </a:p>
            <a:p>
              <a:r>
                <a:rPr lang="ru-RU" sz="2400" b="1">
                  <a:solidFill>
                    <a:schemeClr val="bg1"/>
                  </a:solidFill>
                  <a:latin typeface="Constantia" pitchFamily="18" charset="0"/>
                  <a:cs typeface="Arial" charset="0"/>
                </a:rPr>
                <a:t>         проміжку </a:t>
              </a:r>
            </a:p>
          </p:txBody>
        </p:sp>
        <p:graphicFrame>
          <p:nvGraphicFramePr>
            <p:cNvPr id="14341" name="Object 81"/>
            <p:cNvGraphicFramePr>
              <a:graphicFrameLocks noChangeAspect="1"/>
            </p:cNvGraphicFramePr>
            <p:nvPr/>
          </p:nvGraphicFramePr>
          <p:xfrm>
            <a:off x="4575" y="2718"/>
            <a:ext cx="657" cy="294"/>
          </p:xfrm>
          <a:graphic>
            <a:graphicData uri="http://schemas.openxmlformats.org/presentationml/2006/ole">
              <p:oleObj spid="_x0000_s14341" name="Формула" r:id="rId4" imgW="457200" imgH="203040" progId="Equation.3">
                <p:embed/>
              </p:oleObj>
            </a:graphicData>
          </a:graphic>
        </p:graphicFrame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5353050" y="4857750"/>
            <a:ext cx="3790950" cy="823913"/>
            <a:chOff x="3264" y="3264"/>
            <a:chExt cx="2388" cy="519"/>
          </a:xfrm>
        </p:grpSpPr>
        <p:sp>
          <p:nvSpPr>
            <p:cNvPr id="14365" name="Text Box 84"/>
            <p:cNvSpPr txBox="1">
              <a:spLocks noChangeArrowheads="1"/>
            </p:cNvSpPr>
            <p:nvPr/>
          </p:nvSpPr>
          <p:spPr bwMode="auto">
            <a:xfrm>
              <a:off x="3264" y="3264"/>
              <a:ext cx="225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chemeClr val="bg1"/>
                  </a:solidFill>
                  <a:latin typeface="Constantia" pitchFamily="18" charset="0"/>
                  <a:cs typeface="Arial" charset="0"/>
                </a:rPr>
                <a:t>5)  функція  зростає</a:t>
              </a:r>
            </a:p>
            <a:p>
              <a:r>
                <a:rPr lang="ru-RU" sz="2400" b="1">
                  <a:solidFill>
                    <a:schemeClr val="bg1"/>
                  </a:solidFill>
                  <a:latin typeface="Constantia" pitchFamily="18" charset="0"/>
                  <a:cs typeface="Arial" charset="0"/>
                </a:rPr>
                <a:t>       на проміжку</a:t>
              </a:r>
            </a:p>
          </p:txBody>
        </p:sp>
        <p:graphicFrame>
          <p:nvGraphicFramePr>
            <p:cNvPr id="14340" name="Object 85"/>
            <p:cNvGraphicFramePr>
              <a:graphicFrameLocks noChangeAspect="1"/>
            </p:cNvGraphicFramePr>
            <p:nvPr/>
          </p:nvGraphicFramePr>
          <p:xfrm>
            <a:off x="4812" y="3534"/>
            <a:ext cx="840" cy="249"/>
          </p:xfrm>
          <a:graphic>
            <a:graphicData uri="http://schemas.openxmlformats.org/presentationml/2006/ole">
              <p:oleObj spid="_x0000_s14340" name="Формула" r:id="rId5" imgW="444240" imgH="203040" progId="Equation.3">
                <p:embed/>
              </p:oleObj>
            </a:graphicData>
          </a:graphic>
        </p:graphicFrame>
      </p:grpSp>
      <p:sp>
        <p:nvSpPr>
          <p:cNvPr id="8257" name="Line 65"/>
          <p:cNvSpPr>
            <a:spLocks noChangeShapeType="1"/>
          </p:cNvSpPr>
          <p:nvPr/>
        </p:nvSpPr>
        <p:spPr bwMode="auto">
          <a:xfrm>
            <a:off x="611188" y="981075"/>
            <a:ext cx="936625" cy="503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58" name="Line 66"/>
          <p:cNvSpPr>
            <a:spLocks noChangeShapeType="1"/>
          </p:cNvSpPr>
          <p:nvPr/>
        </p:nvSpPr>
        <p:spPr bwMode="auto">
          <a:xfrm flipH="1" flipV="1">
            <a:off x="3203575" y="3502025"/>
            <a:ext cx="792163" cy="5746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4" name="Группа 28"/>
          <p:cNvGrpSpPr>
            <a:grpSpLocks/>
          </p:cNvGrpSpPr>
          <p:nvPr/>
        </p:nvGrpSpPr>
        <p:grpSpPr bwMode="auto">
          <a:xfrm>
            <a:off x="5389563" y="1219200"/>
            <a:ext cx="3214687" cy="554038"/>
            <a:chOff x="5389563" y="1219200"/>
            <a:chExt cx="3359150" cy="588963"/>
          </a:xfrm>
        </p:grpSpPr>
        <p:graphicFrame>
          <p:nvGraphicFramePr>
            <p:cNvPr id="239687" name="Object 71"/>
            <p:cNvGraphicFramePr>
              <a:graphicFrameLocks noChangeAspect="1"/>
            </p:cNvGraphicFramePr>
            <p:nvPr/>
          </p:nvGraphicFramePr>
          <p:xfrm>
            <a:off x="5389563" y="1219200"/>
            <a:ext cx="2100262" cy="588963"/>
          </p:xfrm>
          <a:graphic>
            <a:graphicData uri="http://schemas.openxmlformats.org/presentationml/2006/ole">
              <p:oleObj spid="_x0000_s14339" name="Формула" r:id="rId6" imgW="723600" imgH="203040" progId="Equation.3">
                <p:embed/>
              </p:oleObj>
            </a:graphicData>
          </a:graphic>
        </p:graphicFrame>
        <p:sp>
          <p:nvSpPr>
            <p:cNvPr id="14364" name="Text Box 67"/>
            <p:cNvSpPr txBox="1">
              <a:spLocks noChangeArrowheads="1"/>
            </p:cNvSpPr>
            <p:nvPr/>
          </p:nvSpPr>
          <p:spPr bwMode="auto">
            <a:xfrm>
              <a:off x="7380170" y="1268140"/>
              <a:ext cx="1368543" cy="486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chemeClr val="bg1"/>
                  </a:solidFill>
                  <a:latin typeface="Constantia" pitchFamily="18" charset="0"/>
                </a:rPr>
                <a:t>(-∞;+∞)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3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3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23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23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36 0.00139 C 0.07865 0.10291 0.08993 0.20467 0.10816 0.26966 C 0.12639 0.33464 0.1658 0.37118 0.17726 0.39154 " pathEditMode="relative" rAng="0" ptsTypes="aaA">
                                      <p:cBhvr>
                                        <p:cTn id="45" dur="2000" fill="hold"/>
                                        <p:tgtEl>
                                          <p:spTgt spid="8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1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27 0.01896 C -0.08646 0.03977 -0.07448 0.06059 -0.05452 -0.00717 C -0.03455 -0.07494 0.00885 -0.3247 0.02152 -0.38807 " pathEditMode="relative" rAng="0" ptsTypes="aaA">
                                      <p:cBhvr>
                                        <p:cTn id="57" dur="2000" fill="hold"/>
                                        <p:tgtEl>
                                          <p:spTgt spid="8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" grpId="0" animBg="1"/>
      <p:bldP spid="239691" grpId="0" animBg="1"/>
      <p:bldP spid="239691" grpId="1" animBg="1"/>
      <p:bldP spid="239692" grpId="0" animBg="1"/>
      <p:bldP spid="239692" grpId="1" animBg="1"/>
      <p:bldP spid="239694" grpId="0"/>
      <p:bldP spid="8257" grpId="0" animBg="1"/>
      <p:bldP spid="8257" grpId="1" animBg="1"/>
      <p:bldP spid="8257" grpId="2" animBg="1"/>
      <p:bldP spid="8258" grpId="0" animBg="1"/>
      <p:bldP spid="825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  <a:cs typeface="Arial" charset="0"/>
              </a:rPr>
              <a:t>Показатель </a:t>
            </a:r>
            <a:r>
              <a:rPr 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  <a:cs typeface="Arial" charset="0"/>
              </a:rPr>
              <a:t>2n+1, n</a:t>
            </a:r>
            <a:r>
              <a:rPr lang="ru-RU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  <a:cs typeface="Arial" charset="0"/>
              </a:rPr>
              <a:t>  –натуральное число</a:t>
            </a:r>
          </a:p>
        </p:txBody>
      </p:sp>
      <p:sp>
        <p:nvSpPr>
          <p:cNvPr id="16391" name="Freeform 37"/>
          <p:cNvSpPr>
            <a:spLocks/>
          </p:cNvSpPr>
          <p:nvPr/>
        </p:nvSpPr>
        <p:spPr bwMode="auto">
          <a:xfrm>
            <a:off x="101600" y="3695700"/>
            <a:ext cx="5080000" cy="1588"/>
          </a:xfrm>
          <a:custGeom>
            <a:avLst/>
            <a:gdLst>
              <a:gd name="T0" fmla="*/ 0 w 3200"/>
              <a:gd name="T1" fmla="*/ 0 h 1"/>
              <a:gd name="T2" fmla="*/ 2147483647 w 3200"/>
              <a:gd name="T3" fmla="*/ 0 h 1"/>
              <a:gd name="T4" fmla="*/ 0 60000 65536"/>
              <a:gd name="T5" fmla="*/ 0 60000 65536"/>
              <a:gd name="T6" fmla="*/ 0 w 3200"/>
              <a:gd name="T7" fmla="*/ 0 h 1"/>
              <a:gd name="T8" fmla="*/ 3200 w 320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00" h="1">
                <a:moveTo>
                  <a:pt x="0" y="0"/>
                </a:moveTo>
                <a:lnTo>
                  <a:pt x="320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Line 38"/>
          <p:cNvSpPr>
            <a:spLocks noChangeShapeType="1"/>
          </p:cNvSpPr>
          <p:nvPr/>
        </p:nvSpPr>
        <p:spPr bwMode="auto">
          <a:xfrm flipV="1">
            <a:off x="2643188" y="1146175"/>
            <a:ext cx="0" cy="50403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Text Box 39"/>
          <p:cNvSpPr txBox="1">
            <a:spLocks noChangeArrowheads="1"/>
          </p:cNvSpPr>
          <p:nvPr/>
        </p:nvSpPr>
        <p:spPr bwMode="auto">
          <a:xfrm>
            <a:off x="2859088" y="3665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onstantia" pitchFamily="18" charset="0"/>
              <a:cs typeface="Arial" charset="0"/>
            </a:endParaRPr>
          </a:p>
        </p:txBody>
      </p:sp>
      <p:sp>
        <p:nvSpPr>
          <p:cNvPr id="16394" name="Text Box 40"/>
          <p:cNvSpPr txBox="1">
            <a:spLocks noChangeArrowheads="1"/>
          </p:cNvSpPr>
          <p:nvPr/>
        </p:nvSpPr>
        <p:spPr bwMode="auto">
          <a:xfrm>
            <a:off x="2819400" y="3657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onstantia" pitchFamily="18" charset="0"/>
                <a:cs typeface="Arial" charset="0"/>
              </a:rPr>
              <a:t>1</a:t>
            </a:r>
          </a:p>
        </p:txBody>
      </p:sp>
      <p:sp>
        <p:nvSpPr>
          <p:cNvPr id="16395" name="Text Box 42"/>
          <p:cNvSpPr txBox="1">
            <a:spLocks noChangeArrowheads="1"/>
          </p:cNvSpPr>
          <p:nvPr/>
        </p:nvSpPr>
        <p:spPr bwMode="auto">
          <a:xfrm>
            <a:off x="4800600" y="359568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onstantia" pitchFamily="18" charset="0"/>
                <a:cs typeface="Arial" charset="0"/>
              </a:rPr>
              <a:t>х</a:t>
            </a:r>
          </a:p>
        </p:txBody>
      </p:sp>
      <p:sp>
        <p:nvSpPr>
          <p:cNvPr id="16396" name="Text Box 43"/>
          <p:cNvSpPr txBox="1">
            <a:spLocks noChangeArrowheads="1"/>
          </p:cNvSpPr>
          <p:nvPr/>
        </p:nvSpPr>
        <p:spPr bwMode="auto">
          <a:xfrm>
            <a:off x="2209800" y="9906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onstantia" pitchFamily="18" charset="0"/>
                <a:cs typeface="Arial" charset="0"/>
              </a:rPr>
              <a:t>у</a:t>
            </a:r>
          </a:p>
        </p:txBody>
      </p:sp>
      <p:sp>
        <p:nvSpPr>
          <p:cNvPr id="241708" name="Freeform 44"/>
          <p:cNvSpPr>
            <a:spLocks/>
          </p:cNvSpPr>
          <p:nvPr/>
        </p:nvSpPr>
        <p:spPr bwMode="auto">
          <a:xfrm>
            <a:off x="2032000" y="1143000"/>
            <a:ext cx="1244600" cy="4775200"/>
          </a:xfrm>
          <a:custGeom>
            <a:avLst/>
            <a:gdLst>
              <a:gd name="T0" fmla="*/ 0 w 784"/>
              <a:gd name="T1" fmla="*/ 2147483647 h 3008"/>
              <a:gd name="T2" fmla="*/ 2147483647 w 784"/>
              <a:gd name="T3" fmla="*/ 2147483647 h 3008"/>
              <a:gd name="T4" fmla="*/ 2147483647 w 784"/>
              <a:gd name="T5" fmla="*/ 2147483647 h 3008"/>
              <a:gd name="T6" fmla="*/ 2147483647 w 784"/>
              <a:gd name="T7" fmla="*/ 2147483647 h 3008"/>
              <a:gd name="T8" fmla="*/ 2147483647 w 784"/>
              <a:gd name="T9" fmla="*/ 2147483647 h 3008"/>
              <a:gd name="T10" fmla="*/ 2147483647 w 784"/>
              <a:gd name="T11" fmla="*/ 2147483647 h 3008"/>
              <a:gd name="T12" fmla="*/ 2147483647 w 784"/>
              <a:gd name="T13" fmla="*/ 0 h 3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84"/>
              <a:gd name="T22" fmla="*/ 0 h 3008"/>
              <a:gd name="T23" fmla="*/ 784 w 784"/>
              <a:gd name="T24" fmla="*/ 3008 h 30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84" h="3008">
                <a:moveTo>
                  <a:pt x="0" y="3008"/>
                </a:moveTo>
                <a:cubicBezTo>
                  <a:pt x="13" y="2885"/>
                  <a:pt x="51" y="2473"/>
                  <a:pt x="80" y="2272"/>
                </a:cubicBezTo>
                <a:cubicBezTo>
                  <a:pt x="109" y="2071"/>
                  <a:pt x="125" y="1912"/>
                  <a:pt x="176" y="1800"/>
                </a:cubicBezTo>
                <a:cubicBezTo>
                  <a:pt x="227" y="1688"/>
                  <a:pt x="317" y="1664"/>
                  <a:pt x="384" y="1600"/>
                </a:cubicBezTo>
                <a:cubicBezTo>
                  <a:pt x="451" y="1536"/>
                  <a:pt x="523" y="1531"/>
                  <a:pt x="576" y="1416"/>
                </a:cubicBezTo>
                <a:cubicBezTo>
                  <a:pt x="629" y="1301"/>
                  <a:pt x="669" y="1148"/>
                  <a:pt x="704" y="912"/>
                </a:cubicBezTo>
                <a:cubicBezTo>
                  <a:pt x="739" y="676"/>
                  <a:pt x="767" y="190"/>
                  <a:pt x="784" y="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8" name="Oval 45"/>
          <p:cNvSpPr>
            <a:spLocks noChangeArrowheads="1"/>
          </p:cNvSpPr>
          <p:nvPr/>
        </p:nvSpPr>
        <p:spPr bwMode="auto">
          <a:xfrm>
            <a:off x="2895600" y="3352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  <a:cs typeface="Arial" charset="0"/>
            </a:endParaRPr>
          </a:p>
        </p:txBody>
      </p:sp>
      <p:sp>
        <p:nvSpPr>
          <p:cNvPr id="16399" name="Text Box 49"/>
          <p:cNvSpPr txBox="1">
            <a:spLocks noChangeArrowheads="1"/>
          </p:cNvSpPr>
          <p:nvPr/>
        </p:nvSpPr>
        <p:spPr bwMode="auto">
          <a:xfrm>
            <a:off x="914400" y="1981200"/>
            <a:ext cx="982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onstantia" pitchFamily="18" charset="0"/>
                <a:cs typeface="Arial" charset="0"/>
              </a:rPr>
              <a:t>у = х</a:t>
            </a:r>
            <a:r>
              <a:rPr lang="ru-RU" sz="2400" b="1" baseline="30000">
                <a:latin typeface="Constantia" pitchFamily="18" charset="0"/>
                <a:cs typeface="Arial" charset="0"/>
              </a:rPr>
              <a:t>3</a:t>
            </a:r>
            <a:endParaRPr lang="ru-RU" sz="2400" b="1">
              <a:latin typeface="Constantia" pitchFamily="18" charset="0"/>
              <a:cs typeface="Arial" charset="0"/>
            </a:endParaRPr>
          </a:p>
        </p:txBody>
      </p:sp>
      <p:sp>
        <p:nvSpPr>
          <p:cNvPr id="241715" name="Freeform 51"/>
          <p:cNvSpPr>
            <a:spLocks/>
          </p:cNvSpPr>
          <p:nvPr/>
        </p:nvSpPr>
        <p:spPr bwMode="auto">
          <a:xfrm>
            <a:off x="177800" y="3695700"/>
            <a:ext cx="4775200" cy="1588"/>
          </a:xfrm>
          <a:custGeom>
            <a:avLst/>
            <a:gdLst>
              <a:gd name="T0" fmla="*/ 0 w 3008"/>
              <a:gd name="T1" fmla="*/ 0 h 1"/>
              <a:gd name="T2" fmla="*/ 2147483647 w 3008"/>
              <a:gd name="T3" fmla="*/ 0 h 1"/>
              <a:gd name="T4" fmla="*/ 0 60000 65536"/>
              <a:gd name="T5" fmla="*/ 0 60000 65536"/>
              <a:gd name="T6" fmla="*/ 0 w 3008"/>
              <a:gd name="T7" fmla="*/ 0 h 1"/>
              <a:gd name="T8" fmla="*/ 3008 w 300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08" h="1">
                <a:moveTo>
                  <a:pt x="0" y="0"/>
                </a:moveTo>
                <a:lnTo>
                  <a:pt x="3008" y="0"/>
                </a:lnTo>
              </a:path>
            </a:pathLst>
          </a:cu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1717" name="Freeform 53"/>
          <p:cNvSpPr>
            <a:spLocks/>
          </p:cNvSpPr>
          <p:nvPr/>
        </p:nvSpPr>
        <p:spPr bwMode="auto">
          <a:xfrm>
            <a:off x="2641600" y="1358900"/>
            <a:ext cx="1588" cy="4978400"/>
          </a:xfrm>
          <a:custGeom>
            <a:avLst/>
            <a:gdLst>
              <a:gd name="T0" fmla="*/ 0 w 1"/>
              <a:gd name="T1" fmla="*/ 2147483647 h 3136"/>
              <a:gd name="T2" fmla="*/ 0 w 1"/>
              <a:gd name="T3" fmla="*/ 0 h 3136"/>
              <a:gd name="T4" fmla="*/ 0 60000 65536"/>
              <a:gd name="T5" fmla="*/ 0 60000 65536"/>
              <a:gd name="T6" fmla="*/ 0 w 1"/>
              <a:gd name="T7" fmla="*/ 0 h 3136"/>
              <a:gd name="T8" fmla="*/ 1 w 1"/>
              <a:gd name="T9" fmla="*/ 3136 h 31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136">
                <a:moveTo>
                  <a:pt x="0" y="3136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1718" name="Text Box 54"/>
          <p:cNvSpPr txBox="1">
            <a:spLocks noChangeArrowheads="1"/>
          </p:cNvSpPr>
          <p:nvPr/>
        </p:nvSpPr>
        <p:spPr bwMode="auto">
          <a:xfrm>
            <a:off x="5357813" y="2857500"/>
            <a:ext cx="4114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arenR" startAt="3"/>
            </a:pPr>
            <a:r>
              <a:rPr lang="uk-UA" sz="2400" b="1">
                <a:latin typeface="Constantia" pitchFamily="18" charset="0"/>
                <a:cs typeface="Arial" charset="0"/>
              </a:rPr>
              <a:t>ф</a:t>
            </a:r>
            <a:r>
              <a:rPr lang="ru-RU" sz="2400" b="1">
                <a:latin typeface="Constantia" pitchFamily="18" charset="0"/>
                <a:cs typeface="Arial" charset="0"/>
              </a:rPr>
              <a:t>ункція у=х</a:t>
            </a:r>
            <a:r>
              <a:rPr lang="ru-RU" sz="2400" b="1" baseline="30000">
                <a:latin typeface="Constantia" pitchFamily="18" charset="0"/>
                <a:cs typeface="Arial" charset="0"/>
              </a:rPr>
              <a:t>3</a:t>
            </a:r>
          </a:p>
          <a:p>
            <a:pPr marL="457200" indent="-457200"/>
            <a:r>
              <a:rPr lang="uk-UA" sz="2400" b="1">
                <a:latin typeface="Constantia" pitchFamily="18" charset="0"/>
                <a:cs typeface="Arial" charset="0"/>
              </a:rPr>
              <a:t>        непарна</a:t>
            </a:r>
            <a:endParaRPr lang="ru-RU" sz="2400" b="1">
              <a:latin typeface="Constantia" pitchFamily="18" charset="0"/>
              <a:cs typeface="Arial" charset="0"/>
            </a:endParaRPr>
          </a:p>
          <a:p>
            <a:pPr marL="457200" indent="-457200"/>
            <a:r>
              <a:rPr lang="ru-RU" sz="2400" b="1">
                <a:latin typeface="Constantia" pitchFamily="18" charset="0"/>
                <a:cs typeface="Arial" charset="0"/>
              </a:rPr>
              <a:t>         т.к. (</a:t>
            </a:r>
            <a:r>
              <a:rPr lang="ru-RU" sz="2400" b="1">
                <a:solidFill>
                  <a:srgbClr val="FF0000"/>
                </a:solidFill>
                <a:latin typeface="Constantia" pitchFamily="18" charset="0"/>
                <a:cs typeface="Arial" charset="0"/>
              </a:rPr>
              <a:t>–</a:t>
            </a:r>
            <a:r>
              <a:rPr lang="ru-RU" sz="2400" b="1">
                <a:latin typeface="Constantia" pitchFamily="18" charset="0"/>
                <a:cs typeface="Arial" charset="0"/>
              </a:rPr>
              <a:t>х)</a:t>
            </a:r>
            <a:r>
              <a:rPr lang="ru-RU" sz="2400" b="1" baseline="30000">
                <a:latin typeface="Constantia" pitchFamily="18" charset="0"/>
                <a:cs typeface="Arial" charset="0"/>
              </a:rPr>
              <a:t>2</a:t>
            </a:r>
            <a:r>
              <a:rPr lang="en-US" sz="2400" b="1" baseline="30000">
                <a:latin typeface="Constantia" pitchFamily="18" charset="0"/>
                <a:cs typeface="Arial" charset="0"/>
              </a:rPr>
              <a:t>n+</a:t>
            </a:r>
            <a:r>
              <a:rPr lang="ru-RU" sz="2400" b="1" baseline="30000">
                <a:latin typeface="Constantia" pitchFamily="18" charset="0"/>
                <a:cs typeface="Arial" charset="0"/>
              </a:rPr>
              <a:t>1</a:t>
            </a:r>
            <a:r>
              <a:rPr lang="ru-RU" sz="2400" b="1">
                <a:latin typeface="Constantia" pitchFamily="18" charset="0"/>
                <a:cs typeface="Arial" charset="0"/>
              </a:rPr>
              <a:t> = </a:t>
            </a:r>
            <a:r>
              <a:rPr lang="ru-RU" sz="2400" b="1">
                <a:solidFill>
                  <a:srgbClr val="FF0000"/>
                </a:solidFill>
                <a:latin typeface="Constantia" pitchFamily="18" charset="0"/>
                <a:cs typeface="Arial" charset="0"/>
              </a:rPr>
              <a:t>–</a:t>
            </a:r>
            <a:r>
              <a:rPr lang="ru-RU" sz="2400" b="1">
                <a:latin typeface="Constantia" pitchFamily="18" charset="0"/>
                <a:cs typeface="Arial" charset="0"/>
              </a:rPr>
              <a:t> х</a:t>
            </a:r>
            <a:r>
              <a:rPr lang="ru-RU" sz="2400" b="1" baseline="30000">
                <a:latin typeface="Constantia" pitchFamily="18" charset="0"/>
                <a:cs typeface="Arial" charset="0"/>
              </a:rPr>
              <a:t>2</a:t>
            </a:r>
            <a:r>
              <a:rPr lang="en-US" sz="2400" b="1" baseline="30000">
                <a:latin typeface="Constantia" pitchFamily="18" charset="0"/>
                <a:cs typeface="Arial" charset="0"/>
              </a:rPr>
              <a:t>n+</a:t>
            </a:r>
            <a:r>
              <a:rPr lang="ru-RU" sz="2400" b="1" baseline="30000">
                <a:latin typeface="Constantia" pitchFamily="18" charset="0"/>
                <a:cs typeface="Arial" charset="0"/>
              </a:rPr>
              <a:t>1</a:t>
            </a:r>
            <a:endParaRPr lang="ru-RU" sz="2400" b="1">
              <a:latin typeface="Constantia" pitchFamily="18" charset="0"/>
              <a:cs typeface="Arial" charset="0"/>
            </a:endParaRPr>
          </a:p>
        </p:txBody>
      </p:sp>
      <p:sp>
        <p:nvSpPr>
          <p:cNvPr id="16403" name="Text Box 41"/>
          <p:cNvSpPr txBox="1">
            <a:spLocks noChangeArrowheads="1"/>
          </p:cNvSpPr>
          <p:nvPr/>
        </p:nvSpPr>
        <p:spPr bwMode="auto">
          <a:xfrm>
            <a:off x="2362200" y="35956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onstantia" pitchFamily="18" charset="0"/>
                <a:cs typeface="Arial" charset="0"/>
              </a:rPr>
              <a:t>0</a:t>
            </a:r>
          </a:p>
        </p:txBody>
      </p:sp>
      <p:sp>
        <p:nvSpPr>
          <p:cNvPr id="16404" name="Oval 46"/>
          <p:cNvSpPr>
            <a:spLocks noChangeArrowheads="1"/>
          </p:cNvSpPr>
          <p:nvPr/>
        </p:nvSpPr>
        <p:spPr bwMode="auto">
          <a:xfrm>
            <a:off x="2286000" y="3962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  <a:cs typeface="Arial" charset="0"/>
            </a:endParaRPr>
          </a:p>
        </p:txBody>
      </p:sp>
      <p:sp>
        <p:nvSpPr>
          <p:cNvPr id="16405" name="Oval 52"/>
          <p:cNvSpPr>
            <a:spLocks noChangeArrowheads="1"/>
          </p:cNvSpPr>
          <p:nvPr/>
        </p:nvSpPr>
        <p:spPr bwMode="auto">
          <a:xfrm>
            <a:off x="2590800" y="3657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  <a:cs typeface="Arial" charset="0"/>
            </a:endParaRPr>
          </a:p>
        </p:txBody>
      </p:sp>
      <p:grpSp>
        <p:nvGrpSpPr>
          <p:cNvPr id="16415" name="Group 31"/>
          <p:cNvGrpSpPr>
            <a:grpSpLocks/>
          </p:cNvGrpSpPr>
          <p:nvPr/>
        </p:nvGrpSpPr>
        <p:grpSpPr bwMode="auto">
          <a:xfrm>
            <a:off x="5562600" y="4221163"/>
            <a:ext cx="3581400" cy="847725"/>
            <a:chOff x="3504" y="2659"/>
            <a:chExt cx="2256" cy="534"/>
          </a:xfrm>
        </p:grpSpPr>
        <p:sp>
          <p:nvSpPr>
            <p:cNvPr id="16412" name="Text Box 56"/>
            <p:cNvSpPr txBox="1">
              <a:spLocks noChangeArrowheads="1"/>
            </p:cNvSpPr>
            <p:nvPr/>
          </p:nvSpPr>
          <p:spPr bwMode="auto">
            <a:xfrm>
              <a:off x="3504" y="2659"/>
              <a:ext cx="225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Constantia" pitchFamily="18" charset="0"/>
                  <a:cs typeface="Arial" charset="0"/>
                </a:rPr>
                <a:t> </a:t>
              </a:r>
              <a:r>
                <a:rPr lang="ru-RU" sz="2400" b="1">
                  <a:latin typeface="Constantia" pitchFamily="18" charset="0"/>
                  <a:cs typeface="Arial" charset="0"/>
                </a:rPr>
                <a:t>4) функція  зростає  на проміжку</a:t>
              </a:r>
            </a:p>
          </p:txBody>
        </p:sp>
        <p:graphicFrame>
          <p:nvGraphicFramePr>
            <p:cNvPr id="16388" name="Object 76"/>
            <p:cNvGraphicFramePr>
              <a:graphicFrameLocks noChangeAspect="1"/>
            </p:cNvGraphicFramePr>
            <p:nvPr/>
          </p:nvGraphicFramePr>
          <p:xfrm>
            <a:off x="4808" y="2931"/>
            <a:ext cx="952" cy="262"/>
          </p:xfrm>
          <a:graphic>
            <a:graphicData uri="http://schemas.openxmlformats.org/presentationml/2006/ole">
              <p:oleObj spid="_x0000_s16388" name="Формула" r:id="rId3" imgW="583920" imgH="215640" progId="Equation.3">
                <p:embed/>
              </p:oleObj>
            </a:graphicData>
          </a:graphic>
        </p:graphicFrame>
      </p:grpSp>
      <p:sp>
        <p:nvSpPr>
          <p:cNvPr id="18497" name="Line 65"/>
          <p:cNvSpPr>
            <a:spLocks noChangeShapeType="1"/>
          </p:cNvSpPr>
          <p:nvPr/>
        </p:nvSpPr>
        <p:spPr bwMode="auto">
          <a:xfrm>
            <a:off x="323850" y="5732463"/>
            <a:ext cx="792163" cy="1444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16414" name="Group 30"/>
          <p:cNvGrpSpPr>
            <a:grpSpLocks/>
          </p:cNvGrpSpPr>
          <p:nvPr/>
        </p:nvGrpSpPr>
        <p:grpSpPr bwMode="auto">
          <a:xfrm>
            <a:off x="5387975" y="1219200"/>
            <a:ext cx="3360738" cy="588963"/>
            <a:chOff x="3394" y="768"/>
            <a:chExt cx="2117" cy="371"/>
          </a:xfrm>
        </p:grpSpPr>
        <p:graphicFrame>
          <p:nvGraphicFramePr>
            <p:cNvPr id="241711" name="Object 47"/>
            <p:cNvGraphicFramePr>
              <a:graphicFrameLocks noChangeAspect="1"/>
            </p:cNvGraphicFramePr>
            <p:nvPr/>
          </p:nvGraphicFramePr>
          <p:xfrm>
            <a:off x="3394" y="768"/>
            <a:ext cx="1323" cy="371"/>
          </p:xfrm>
          <a:graphic>
            <a:graphicData uri="http://schemas.openxmlformats.org/presentationml/2006/ole">
              <p:oleObj spid="_x0000_s16387" name="Формула" r:id="rId4" imgW="723600" imgH="203040" progId="Equation.3">
                <p:embed/>
              </p:oleObj>
            </a:graphicData>
          </a:graphic>
        </p:graphicFrame>
        <p:sp>
          <p:nvSpPr>
            <p:cNvPr id="16411" name="Text Box 66"/>
            <p:cNvSpPr txBox="1">
              <a:spLocks noChangeArrowheads="1"/>
            </p:cNvSpPr>
            <p:nvPr/>
          </p:nvSpPr>
          <p:spPr bwMode="auto">
            <a:xfrm>
              <a:off x="4649" y="799"/>
              <a:ext cx="8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latin typeface="Constantia" pitchFamily="18" charset="0"/>
                </a:rPr>
                <a:t>(-∞;+∞)</a:t>
              </a:r>
            </a:p>
          </p:txBody>
        </p:sp>
      </p:grpSp>
      <p:grpSp>
        <p:nvGrpSpPr>
          <p:cNvPr id="4" name="Группа 26"/>
          <p:cNvGrpSpPr>
            <a:grpSpLocks/>
          </p:cNvGrpSpPr>
          <p:nvPr/>
        </p:nvGrpSpPr>
        <p:grpSpPr bwMode="auto">
          <a:xfrm>
            <a:off x="5364163" y="1989138"/>
            <a:ext cx="3390900" cy="590550"/>
            <a:chOff x="5297488" y="1981200"/>
            <a:chExt cx="3451225" cy="588963"/>
          </a:xfrm>
        </p:grpSpPr>
        <p:graphicFrame>
          <p:nvGraphicFramePr>
            <p:cNvPr id="241714" name="Object 50"/>
            <p:cNvGraphicFramePr>
              <a:graphicFrameLocks noChangeAspect="1"/>
            </p:cNvGraphicFramePr>
            <p:nvPr/>
          </p:nvGraphicFramePr>
          <p:xfrm>
            <a:off x="5297488" y="1981200"/>
            <a:ext cx="2320925" cy="588963"/>
          </p:xfrm>
          <a:graphic>
            <a:graphicData uri="http://schemas.openxmlformats.org/presentationml/2006/ole">
              <p:oleObj spid="_x0000_s16386" name="Формула" r:id="rId5" imgW="799920" imgH="203040" progId="Equation.3">
                <p:embed/>
              </p:oleObj>
            </a:graphicData>
          </a:graphic>
        </p:graphicFrame>
        <p:sp>
          <p:nvSpPr>
            <p:cNvPr id="16410" name="Text Box 67"/>
            <p:cNvSpPr txBox="1">
              <a:spLocks noChangeArrowheads="1"/>
            </p:cNvSpPr>
            <p:nvPr/>
          </p:nvSpPr>
          <p:spPr bwMode="auto">
            <a:xfrm>
              <a:off x="7380288" y="2060575"/>
              <a:ext cx="13684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latin typeface="Constantia" pitchFamily="18" charset="0"/>
                </a:rPr>
                <a:t>(-∞;+∞)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4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4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4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4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4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23 0.02544 C 0.12517 -0.08487 0.13611 -0.19519 0.14948 -0.25971 C 0.16284 -0.32423 0.17847 -0.29602 0.19461 -0.361 C 0.21076 -0.42599 0.23802 -0.60199 0.2467 -0.65009 " pathEditMode="relative" rAng="0" ptsTypes="aaaA">
                                      <p:cBhvr>
                                        <p:cTn id="60" dur="2000" fill="hold"/>
                                        <p:tgtEl>
                                          <p:spTgt spid="18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-3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1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708" grpId="0" animBg="1"/>
      <p:bldP spid="16398" grpId="0" animBg="1"/>
      <p:bldP spid="241715" grpId="0" animBg="1"/>
      <p:bldP spid="241715" grpId="1" animBg="1"/>
      <p:bldP spid="241715" grpId="2" animBg="1"/>
      <p:bldP spid="241717" grpId="0" animBg="1"/>
      <p:bldP spid="241717" grpId="1" animBg="1"/>
      <p:bldP spid="241718" grpId="0"/>
      <p:bldP spid="16404" grpId="0" animBg="1"/>
      <p:bldP spid="18497" grpId="0" animBg="1"/>
      <p:bldP spid="1849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5486400" y="5357813"/>
            <a:ext cx="3657600" cy="1009650"/>
            <a:chOff x="3264" y="3264"/>
            <a:chExt cx="2304" cy="636"/>
          </a:xfrm>
        </p:grpSpPr>
        <p:sp>
          <p:nvSpPr>
            <p:cNvPr id="17441" name="Text Box 54"/>
            <p:cNvSpPr txBox="1">
              <a:spLocks noChangeArrowheads="1"/>
            </p:cNvSpPr>
            <p:nvPr/>
          </p:nvSpPr>
          <p:spPr bwMode="auto">
            <a:xfrm>
              <a:off x="3264" y="3264"/>
              <a:ext cx="2256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latin typeface="Constantia" pitchFamily="18" charset="0"/>
                  <a:cs typeface="Arial" charset="0"/>
                </a:rPr>
                <a:t>5)  функція  спада</a:t>
              </a:r>
              <a:r>
                <a:rPr lang="ru-RU" sz="2400" b="1">
                  <a:cs typeface="Arial" charset="0"/>
                </a:rPr>
                <a:t>є</a:t>
              </a:r>
              <a:r>
                <a:rPr lang="en-US" sz="2400" b="1">
                  <a:latin typeface="Constantia" pitchFamily="18" charset="0"/>
                  <a:cs typeface="Arial" charset="0"/>
                </a:rPr>
                <a:t>  </a:t>
              </a:r>
              <a:r>
                <a:rPr lang="uk-UA" sz="2400" b="1">
                  <a:latin typeface="Constantia" pitchFamily="18" charset="0"/>
                  <a:cs typeface="Arial" charset="0"/>
                </a:rPr>
                <a:t>на</a:t>
              </a:r>
              <a:endParaRPr lang="ru-RU" sz="2400" b="1">
                <a:latin typeface="Constantia" pitchFamily="18" charset="0"/>
                <a:cs typeface="Arial" charset="0"/>
              </a:endParaRPr>
            </a:p>
            <a:p>
              <a:endParaRPr lang="ru-RU" sz="1200" b="1">
                <a:latin typeface="Constantia" pitchFamily="18" charset="0"/>
                <a:cs typeface="Arial" charset="0"/>
              </a:endParaRPr>
            </a:p>
            <a:p>
              <a:r>
                <a:rPr lang="ru-RU" sz="2400" b="1">
                  <a:latin typeface="Constantia" pitchFamily="18" charset="0"/>
                  <a:cs typeface="Arial" charset="0"/>
                </a:rPr>
                <a:t>       проміжку</a:t>
              </a:r>
            </a:p>
          </p:txBody>
        </p:sp>
        <p:graphicFrame>
          <p:nvGraphicFramePr>
            <p:cNvPr id="17415" name="Object 55"/>
            <p:cNvGraphicFramePr>
              <a:graphicFrameLocks noChangeAspect="1"/>
            </p:cNvGraphicFramePr>
            <p:nvPr/>
          </p:nvGraphicFramePr>
          <p:xfrm>
            <a:off x="4704" y="3669"/>
            <a:ext cx="864" cy="231"/>
          </p:xfrm>
          <a:graphic>
            <a:graphicData uri="http://schemas.openxmlformats.org/presentationml/2006/ole">
              <p:oleObj spid="_x0000_s17415" name="Формула" r:id="rId3" imgW="457200" imgH="203040" progId="Equation.3">
                <p:embed/>
              </p:oleObj>
            </a:graphicData>
          </a:graphic>
        </p:graphicFrame>
      </p:grpSp>
      <p:sp>
        <p:nvSpPr>
          <p:cNvPr id="245762" name="Text Box 2"/>
          <p:cNvSpPr txBox="1">
            <a:spLocks noChangeArrowheads="1"/>
          </p:cNvSpPr>
          <p:nvPr/>
        </p:nvSpPr>
        <p:spPr bwMode="auto">
          <a:xfrm>
            <a:off x="500063" y="1524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Обернена пропорційність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7419" name="Freeform 37"/>
          <p:cNvSpPr>
            <a:spLocks/>
          </p:cNvSpPr>
          <p:nvPr/>
        </p:nvSpPr>
        <p:spPr bwMode="auto">
          <a:xfrm>
            <a:off x="101600" y="3695700"/>
            <a:ext cx="5080000" cy="1588"/>
          </a:xfrm>
          <a:custGeom>
            <a:avLst/>
            <a:gdLst>
              <a:gd name="T0" fmla="*/ 0 w 3200"/>
              <a:gd name="T1" fmla="*/ 0 h 1"/>
              <a:gd name="T2" fmla="*/ 2147483647 w 3200"/>
              <a:gd name="T3" fmla="*/ 0 h 1"/>
              <a:gd name="T4" fmla="*/ 0 60000 65536"/>
              <a:gd name="T5" fmla="*/ 0 60000 65536"/>
              <a:gd name="T6" fmla="*/ 0 w 3200"/>
              <a:gd name="T7" fmla="*/ 0 h 1"/>
              <a:gd name="T8" fmla="*/ 3200 w 320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00" h="1">
                <a:moveTo>
                  <a:pt x="0" y="0"/>
                </a:moveTo>
                <a:lnTo>
                  <a:pt x="320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0" name="Line 38"/>
          <p:cNvSpPr>
            <a:spLocks noChangeShapeType="1"/>
          </p:cNvSpPr>
          <p:nvPr/>
        </p:nvSpPr>
        <p:spPr bwMode="auto">
          <a:xfrm flipV="1">
            <a:off x="2643188" y="1146175"/>
            <a:ext cx="0" cy="50403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1" name="Text Box 39"/>
          <p:cNvSpPr txBox="1">
            <a:spLocks noChangeArrowheads="1"/>
          </p:cNvSpPr>
          <p:nvPr/>
        </p:nvSpPr>
        <p:spPr bwMode="auto">
          <a:xfrm>
            <a:off x="2859088" y="3665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onstantia" pitchFamily="18" charset="0"/>
              <a:cs typeface="Arial" charset="0"/>
            </a:endParaRPr>
          </a:p>
        </p:txBody>
      </p:sp>
      <p:sp>
        <p:nvSpPr>
          <p:cNvPr id="17422" name="Text Box 40"/>
          <p:cNvSpPr txBox="1">
            <a:spLocks noChangeArrowheads="1"/>
          </p:cNvSpPr>
          <p:nvPr/>
        </p:nvSpPr>
        <p:spPr bwMode="auto">
          <a:xfrm>
            <a:off x="2819400" y="3657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onstantia" pitchFamily="18" charset="0"/>
                <a:cs typeface="Arial" charset="0"/>
              </a:rPr>
              <a:t>1</a:t>
            </a:r>
          </a:p>
        </p:txBody>
      </p:sp>
      <p:sp>
        <p:nvSpPr>
          <p:cNvPr id="17423" name="Text Box 41"/>
          <p:cNvSpPr txBox="1">
            <a:spLocks noChangeArrowheads="1"/>
          </p:cNvSpPr>
          <p:nvPr/>
        </p:nvSpPr>
        <p:spPr bwMode="auto">
          <a:xfrm>
            <a:off x="2355850" y="3657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onstantia" pitchFamily="18" charset="0"/>
                <a:cs typeface="Arial" charset="0"/>
              </a:rPr>
              <a:t>0</a:t>
            </a:r>
          </a:p>
        </p:txBody>
      </p:sp>
      <p:sp>
        <p:nvSpPr>
          <p:cNvPr id="17424" name="Text Box 42"/>
          <p:cNvSpPr txBox="1">
            <a:spLocks noChangeArrowheads="1"/>
          </p:cNvSpPr>
          <p:nvPr/>
        </p:nvSpPr>
        <p:spPr bwMode="auto">
          <a:xfrm>
            <a:off x="4800600" y="359568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onstantia" pitchFamily="18" charset="0"/>
                <a:cs typeface="Arial" charset="0"/>
              </a:rPr>
              <a:t>х</a:t>
            </a:r>
          </a:p>
        </p:txBody>
      </p:sp>
      <p:sp>
        <p:nvSpPr>
          <p:cNvPr id="17425" name="Text Box 43"/>
          <p:cNvSpPr txBox="1">
            <a:spLocks noChangeArrowheads="1"/>
          </p:cNvSpPr>
          <p:nvPr/>
        </p:nvSpPr>
        <p:spPr bwMode="auto">
          <a:xfrm>
            <a:off x="2209800" y="9906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onstantia" pitchFamily="18" charset="0"/>
                <a:cs typeface="Arial" charset="0"/>
              </a:rPr>
              <a:t>у</a:t>
            </a:r>
          </a:p>
        </p:txBody>
      </p:sp>
      <p:graphicFrame>
        <p:nvGraphicFramePr>
          <p:cNvPr id="245804" name="Object 44"/>
          <p:cNvGraphicFramePr>
            <a:graphicFrameLocks noChangeAspect="1"/>
          </p:cNvGraphicFramePr>
          <p:nvPr/>
        </p:nvGraphicFramePr>
        <p:xfrm>
          <a:off x="5500688" y="1143000"/>
          <a:ext cx="1585912" cy="500063"/>
        </p:xfrm>
        <a:graphic>
          <a:graphicData uri="http://schemas.openxmlformats.org/presentationml/2006/ole">
            <p:oleObj spid="_x0000_s17410" name="Формула" r:id="rId4" imgW="545760" imgH="203040" progId="Equation.3">
              <p:embed/>
            </p:oleObj>
          </a:graphicData>
        </a:graphic>
      </p:graphicFrame>
      <p:graphicFrame>
        <p:nvGraphicFramePr>
          <p:cNvPr id="245806" name="Object 46"/>
          <p:cNvGraphicFramePr>
            <a:graphicFrameLocks noChangeAspect="1"/>
          </p:cNvGraphicFramePr>
          <p:nvPr/>
        </p:nvGraphicFramePr>
        <p:xfrm>
          <a:off x="5364163" y="2000250"/>
          <a:ext cx="2687637" cy="504825"/>
        </p:xfrm>
        <a:graphic>
          <a:graphicData uri="http://schemas.openxmlformats.org/presentationml/2006/ole">
            <p:oleObj spid="_x0000_s17411" name="Формула" r:id="rId5" imgW="927000" imgH="203040" progId="Equation.3">
              <p:embed/>
            </p:oleObj>
          </a:graphicData>
        </a:graphic>
      </p:graphicFrame>
      <p:sp>
        <p:nvSpPr>
          <p:cNvPr id="245807" name="Freeform 47"/>
          <p:cNvSpPr>
            <a:spLocks/>
          </p:cNvSpPr>
          <p:nvPr/>
        </p:nvSpPr>
        <p:spPr bwMode="auto">
          <a:xfrm>
            <a:off x="177800" y="3695700"/>
            <a:ext cx="4775200" cy="1588"/>
          </a:xfrm>
          <a:custGeom>
            <a:avLst/>
            <a:gdLst>
              <a:gd name="T0" fmla="*/ 0 w 3008"/>
              <a:gd name="T1" fmla="*/ 0 h 1"/>
              <a:gd name="T2" fmla="*/ 2147483647 w 3008"/>
              <a:gd name="T3" fmla="*/ 0 h 1"/>
              <a:gd name="T4" fmla="*/ 0 60000 65536"/>
              <a:gd name="T5" fmla="*/ 0 60000 65536"/>
              <a:gd name="T6" fmla="*/ 0 w 3008"/>
              <a:gd name="T7" fmla="*/ 0 h 1"/>
              <a:gd name="T8" fmla="*/ 3008 w 300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08" h="1">
                <a:moveTo>
                  <a:pt x="0" y="0"/>
                </a:moveTo>
                <a:lnTo>
                  <a:pt x="3008" y="0"/>
                </a:lnTo>
              </a:path>
            </a:pathLst>
          </a:custGeom>
          <a:noFill/>
          <a:ln w="3810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08" name="Freeform 48"/>
          <p:cNvSpPr>
            <a:spLocks/>
          </p:cNvSpPr>
          <p:nvPr/>
        </p:nvSpPr>
        <p:spPr bwMode="auto">
          <a:xfrm>
            <a:off x="2628900" y="1358900"/>
            <a:ext cx="12700" cy="4978400"/>
          </a:xfrm>
          <a:custGeom>
            <a:avLst/>
            <a:gdLst>
              <a:gd name="T0" fmla="*/ 0 w 8"/>
              <a:gd name="T1" fmla="*/ 2147483647 h 3136"/>
              <a:gd name="T2" fmla="*/ 2147483647 w 8"/>
              <a:gd name="T3" fmla="*/ 0 h 3136"/>
              <a:gd name="T4" fmla="*/ 0 60000 65536"/>
              <a:gd name="T5" fmla="*/ 0 60000 65536"/>
              <a:gd name="T6" fmla="*/ 0 w 8"/>
              <a:gd name="T7" fmla="*/ 0 h 3136"/>
              <a:gd name="T8" fmla="*/ 8 w 8"/>
              <a:gd name="T9" fmla="*/ 3136 h 31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" h="3136">
                <a:moveTo>
                  <a:pt x="0" y="3136"/>
                </a:moveTo>
                <a:lnTo>
                  <a:pt x="8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09" name="Text Box 49"/>
          <p:cNvSpPr txBox="1">
            <a:spLocks noChangeArrowheads="1"/>
          </p:cNvSpPr>
          <p:nvPr/>
        </p:nvSpPr>
        <p:spPr bwMode="auto">
          <a:xfrm>
            <a:off x="5524500" y="2714625"/>
            <a:ext cx="3619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  <a:cs typeface="Arial" charset="0"/>
              </a:rPr>
              <a:t>3) </a:t>
            </a:r>
            <a:r>
              <a:rPr lang="en-US" sz="2400" b="1">
                <a:latin typeface="Constantia" pitchFamily="18" charset="0"/>
                <a:cs typeface="Arial" charset="0"/>
              </a:rPr>
              <a:t> </a:t>
            </a:r>
            <a:r>
              <a:rPr lang="ru-RU" sz="2400" b="1">
                <a:latin typeface="Constantia" pitchFamily="18" charset="0"/>
                <a:cs typeface="Arial" charset="0"/>
              </a:rPr>
              <a:t>функція </a:t>
            </a:r>
          </a:p>
          <a:p>
            <a:r>
              <a:rPr lang="ru-RU" sz="2400" b="1">
                <a:latin typeface="Constantia" pitchFamily="18" charset="0"/>
                <a:cs typeface="Arial" charset="0"/>
              </a:rPr>
              <a:t>      непарна</a:t>
            </a:r>
          </a:p>
        </p:txBody>
      </p: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5500688" y="4071938"/>
            <a:ext cx="3962400" cy="1004887"/>
            <a:chOff x="3446" y="2517"/>
            <a:chExt cx="2256" cy="633"/>
          </a:xfrm>
        </p:grpSpPr>
        <p:sp>
          <p:nvSpPr>
            <p:cNvPr id="17440" name="Text Box 51"/>
            <p:cNvSpPr txBox="1">
              <a:spLocks noChangeArrowheads="1"/>
            </p:cNvSpPr>
            <p:nvPr/>
          </p:nvSpPr>
          <p:spPr bwMode="auto">
            <a:xfrm>
              <a:off x="3446" y="2517"/>
              <a:ext cx="2256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latin typeface="Constantia" pitchFamily="18" charset="0"/>
                  <a:cs typeface="Arial" charset="0"/>
                </a:rPr>
                <a:t>4)  функція  спада</a:t>
              </a:r>
              <a:r>
                <a:rPr lang="uk-UA" sz="2400" b="1">
                  <a:cs typeface="Arial" charset="0"/>
                </a:rPr>
                <a:t>є </a:t>
              </a:r>
              <a:r>
                <a:rPr lang="ru-RU" sz="2400" b="1">
                  <a:latin typeface="Constantia" pitchFamily="18" charset="0"/>
                  <a:cs typeface="Arial" charset="0"/>
                </a:rPr>
                <a:t> на </a:t>
              </a:r>
            </a:p>
            <a:p>
              <a:endParaRPr lang="ru-RU" sz="1200" b="1">
                <a:latin typeface="Constantia" pitchFamily="18" charset="0"/>
                <a:cs typeface="Arial" charset="0"/>
              </a:endParaRPr>
            </a:p>
            <a:p>
              <a:r>
                <a:rPr lang="ru-RU" sz="2400" b="1">
                  <a:latin typeface="Constantia" pitchFamily="18" charset="0"/>
                  <a:cs typeface="Arial" charset="0"/>
                </a:rPr>
                <a:t>     проміжку </a:t>
              </a:r>
            </a:p>
          </p:txBody>
        </p:sp>
        <p:graphicFrame>
          <p:nvGraphicFramePr>
            <p:cNvPr id="17414" name="Object 52"/>
            <p:cNvGraphicFramePr>
              <a:graphicFrameLocks noChangeAspect="1"/>
            </p:cNvGraphicFramePr>
            <p:nvPr/>
          </p:nvGraphicFramePr>
          <p:xfrm>
            <a:off x="4544" y="2877"/>
            <a:ext cx="799" cy="246"/>
          </p:xfrm>
          <a:graphic>
            <a:graphicData uri="http://schemas.openxmlformats.org/presentationml/2006/ole">
              <p:oleObj spid="_x0000_s17414" name="Формула" r:id="rId6" imgW="457200" imgH="203040" progId="Equation.3">
                <p:embed/>
              </p:oleObj>
            </a:graphicData>
          </a:graphic>
        </p:graphicFrame>
      </p:grpSp>
      <p:sp>
        <p:nvSpPr>
          <p:cNvPr id="17430" name="Oval 57"/>
          <p:cNvSpPr>
            <a:spLocks noChangeArrowheads="1"/>
          </p:cNvSpPr>
          <p:nvPr/>
        </p:nvSpPr>
        <p:spPr bwMode="auto">
          <a:xfrm>
            <a:off x="2590800" y="3657600"/>
            <a:ext cx="76200" cy="76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  <a:cs typeface="Arial" charset="0"/>
            </a:endParaRPr>
          </a:p>
        </p:txBody>
      </p:sp>
      <p:grpSp>
        <p:nvGrpSpPr>
          <p:cNvPr id="4" name="Group 81"/>
          <p:cNvGrpSpPr>
            <a:grpSpLocks/>
          </p:cNvGrpSpPr>
          <p:nvPr/>
        </p:nvGrpSpPr>
        <p:grpSpPr bwMode="auto">
          <a:xfrm>
            <a:off x="304800" y="1371600"/>
            <a:ext cx="4657725" cy="4648200"/>
            <a:chOff x="192" y="864"/>
            <a:chExt cx="2934" cy="2928"/>
          </a:xfrm>
        </p:grpSpPr>
        <p:sp>
          <p:nvSpPr>
            <p:cNvPr id="17438" name="Freeform 80"/>
            <p:cNvSpPr>
              <a:spLocks/>
            </p:cNvSpPr>
            <p:nvPr/>
          </p:nvSpPr>
          <p:spPr bwMode="auto">
            <a:xfrm flipH="1">
              <a:off x="1728" y="864"/>
              <a:ext cx="1398" cy="1392"/>
            </a:xfrm>
            <a:custGeom>
              <a:avLst/>
              <a:gdLst>
                <a:gd name="T0" fmla="*/ 0 w 1398"/>
                <a:gd name="T1" fmla="*/ 1392 h 1392"/>
                <a:gd name="T2" fmla="*/ 798 w 1398"/>
                <a:gd name="T3" fmla="*/ 1374 h 1392"/>
                <a:gd name="T4" fmla="*/ 1158 w 1398"/>
                <a:gd name="T5" fmla="*/ 1338 h 1392"/>
                <a:gd name="T6" fmla="*/ 1308 w 1398"/>
                <a:gd name="T7" fmla="*/ 1236 h 1392"/>
                <a:gd name="T8" fmla="*/ 1362 w 1398"/>
                <a:gd name="T9" fmla="*/ 1002 h 1392"/>
                <a:gd name="T10" fmla="*/ 1380 w 1398"/>
                <a:gd name="T11" fmla="*/ 660 h 1392"/>
                <a:gd name="T12" fmla="*/ 1392 w 1398"/>
                <a:gd name="T13" fmla="*/ 330 h 1392"/>
                <a:gd name="T14" fmla="*/ 1398 w 1398"/>
                <a:gd name="T15" fmla="*/ 0 h 13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98"/>
                <a:gd name="T25" fmla="*/ 0 h 1392"/>
                <a:gd name="T26" fmla="*/ 1398 w 1398"/>
                <a:gd name="T27" fmla="*/ 1392 h 13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98" h="1392">
                  <a:moveTo>
                    <a:pt x="0" y="1392"/>
                  </a:moveTo>
                  <a:cubicBezTo>
                    <a:pt x="133" y="1389"/>
                    <a:pt x="605" y="1383"/>
                    <a:pt x="798" y="1374"/>
                  </a:cubicBezTo>
                  <a:cubicBezTo>
                    <a:pt x="991" y="1365"/>
                    <a:pt x="1073" y="1361"/>
                    <a:pt x="1158" y="1338"/>
                  </a:cubicBezTo>
                  <a:cubicBezTo>
                    <a:pt x="1243" y="1315"/>
                    <a:pt x="1274" y="1292"/>
                    <a:pt x="1308" y="1236"/>
                  </a:cubicBezTo>
                  <a:cubicBezTo>
                    <a:pt x="1342" y="1180"/>
                    <a:pt x="1350" y="1098"/>
                    <a:pt x="1362" y="1002"/>
                  </a:cubicBezTo>
                  <a:cubicBezTo>
                    <a:pt x="1374" y="906"/>
                    <a:pt x="1375" y="772"/>
                    <a:pt x="1380" y="660"/>
                  </a:cubicBezTo>
                  <a:cubicBezTo>
                    <a:pt x="1385" y="548"/>
                    <a:pt x="1389" y="440"/>
                    <a:pt x="1392" y="330"/>
                  </a:cubicBezTo>
                  <a:cubicBezTo>
                    <a:pt x="1395" y="220"/>
                    <a:pt x="1397" y="69"/>
                    <a:pt x="1398" y="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9" name="Freeform 59"/>
            <p:cNvSpPr>
              <a:spLocks/>
            </p:cNvSpPr>
            <p:nvPr/>
          </p:nvSpPr>
          <p:spPr bwMode="auto">
            <a:xfrm flipV="1">
              <a:off x="192" y="2400"/>
              <a:ext cx="1398" cy="1392"/>
            </a:xfrm>
            <a:custGeom>
              <a:avLst/>
              <a:gdLst>
                <a:gd name="T0" fmla="*/ 0 w 1398"/>
                <a:gd name="T1" fmla="*/ 1392 h 1392"/>
                <a:gd name="T2" fmla="*/ 798 w 1398"/>
                <a:gd name="T3" fmla="*/ 1374 h 1392"/>
                <a:gd name="T4" fmla="*/ 1158 w 1398"/>
                <a:gd name="T5" fmla="*/ 1338 h 1392"/>
                <a:gd name="T6" fmla="*/ 1308 w 1398"/>
                <a:gd name="T7" fmla="*/ 1236 h 1392"/>
                <a:gd name="T8" fmla="*/ 1362 w 1398"/>
                <a:gd name="T9" fmla="*/ 1002 h 1392"/>
                <a:gd name="T10" fmla="*/ 1380 w 1398"/>
                <a:gd name="T11" fmla="*/ 660 h 1392"/>
                <a:gd name="T12" fmla="*/ 1392 w 1398"/>
                <a:gd name="T13" fmla="*/ 330 h 1392"/>
                <a:gd name="T14" fmla="*/ 1398 w 1398"/>
                <a:gd name="T15" fmla="*/ 0 h 13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98"/>
                <a:gd name="T25" fmla="*/ 0 h 1392"/>
                <a:gd name="T26" fmla="*/ 1398 w 1398"/>
                <a:gd name="T27" fmla="*/ 1392 h 13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98" h="1392">
                  <a:moveTo>
                    <a:pt x="0" y="1392"/>
                  </a:moveTo>
                  <a:cubicBezTo>
                    <a:pt x="133" y="1389"/>
                    <a:pt x="605" y="1383"/>
                    <a:pt x="798" y="1374"/>
                  </a:cubicBezTo>
                  <a:cubicBezTo>
                    <a:pt x="991" y="1365"/>
                    <a:pt x="1073" y="1361"/>
                    <a:pt x="1158" y="1338"/>
                  </a:cubicBezTo>
                  <a:cubicBezTo>
                    <a:pt x="1243" y="1315"/>
                    <a:pt x="1274" y="1292"/>
                    <a:pt x="1308" y="1236"/>
                  </a:cubicBezTo>
                  <a:cubicBezTo>
                    <a:pt x="1342" y="1180"/>
                    <a:pt x="1350" y="1098"/>
                    <a:pt x="1362" y="1002"/>
                  </a:cubicBezTo>
                  <a:cubicBezTo>
                    <a:pt x="1374" y="906"/>
                    <a:pt x="1375" y="772"/>
                    <a:pt x="1380" y="660"/>
                  </a:cubicBezTo>
                  <a:cubicBezTo>
                    <a:pt x="1385" y="548"/>
                    <a:pt x="1389" y="440"/>
                    <a:pt x="1392" y="330"/>
                  </a:cubicBezTo>
                  <a:cubicBezTo>
                    <a:pt x="1395" y="220"/>
                    <a:pt x="1397" y="69"/>
                    <a:pt x="1398" y="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32" name="Oval 61"/>
          <p:cNvSpPr>
            <a:spLocks noChangeArrowheads="1"/>
          </p:cNvSpPr>
          <p:nvPr/>
        </p:nvSpPr>
        <p:spPr bwMode="auto">
          <a:xfrm>
            <a:off x="2895600" y="3352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  <a:cs typeface="Arial" charset="0"/>
            </a:endParaRPr>
          </a:p>
        </p:txBody>
      </p:sp>
      <p:graphicFrame>
        <p:nvGraphicFramePr>
          <p:cNvPr id="17413" name="Object 64"/>
          <p:cNvGraphicFramePr>
            <a:graphicFrameLocks noChangeAspect="1"/>
          </p:cNvGraphicFramePr>
          <p:nvPr/>
        </p:nvGraphicFramePr>
        <p:xfrm>
          <a:off x="3529013" y="4343400"/>
          <a:ext cx="1246187" cy="1171575"/>
        </p:xfrm>
        <a:graphic>
          <a:graphicData uri="http://schemas.openxmlformats.org/presentationml/2006/ole">
            <p:oleObj spid="_x0000_s17413" name="Формула" r:id="rId7" imgW="393480" imgH="393480" progId="Equation.3">
              <p:embed/>
            </p:oleObj>
          </a:graphicData>
        </a:graphic>
      </p:graphicFrame>
      <p:sp>
        <p:nvSpPr>
          <p:cNvPr id="17433" name="Oval 69"/>
          <p:cNvSpPr>
            <a:spLocks noChangeArrowheads="1"/>
          </p:cNvSpPr>
          <p:nvPr/>
        </p:nvSpPr>
        <p:spPr bwMode="auto">
          <a:xfrm>
            <a:off x="2286000" y="3962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  <a:cs typeface="Arial" charset="0"/>
            </a:endParaRPr>
          </a:p>
        </p:txBody>
      </p:sp>
      <p:sp>
        <p:nvSpPr>
          <p:cNvPr id="17434" name="AutoShape 75"/>
          <p:cNvSpPr>
            <a:spLocks noChangeArrowheads="1"/>
          </p:cNvSpPr>
          <p:nvPr/>
        </p:nvSpPr>
        <p:spPr bwMode="auto">
          <a:xfrm>
            <a:off x="2411413" y="4941888"/>
            <a:ext cx="792162" cy="2873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88" name="Line 76"/>
          <p:cNvSpPr>
            <a:spLocks noChangeShapeType="1"/>
          </p:cNvSpPr>
          <p:nvPr/>
        </p:nvSpPr>
        <p:spPr bwMode="auto">
          <a:xfrm flipV="1">
            <a:off x="-214313" y="4071938"/>
            <a:ext cx="792163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89" name="Line 77"/>
          <p:cNvSpPr>
            <a:spLocks noChangeShapeType="1"/>
          </p:cNvSpPr>
          <p:nvPr/>
        </p:nvSpPr>
        <p:spPr bwMode="auto">
          <a:xfrm flipH="1">
            <a:off x="2987675" y="1196975"/>
            <a:ext cx="431800" cy="360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37" name="TextBox 33"/>
          <p:cNvSpPr txBox="1">
            <a:spLocks noChangeArrowheads="1"/>
          </p:cNvSpPr>
          <p:nvPr/>
        </p:nvSpPr>
        <p:spPr bwMode="auto">
          <a:xfrm>
            <a:off x="7000875" y="1071563"/>
            <a:ext cx="1500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nstantia" pitchFamily="18" charset="0"/>
              </a:rPr>
              <a:t>X </a:t>
            </a:r>
            <a:r>
              <a:rPr lang="en-US" sz="3200">
                <a:latin typeface="Constantia" pitchFamily="18" charset="0"/>
              </a:rPr>
              <a:t>≠ 0</a:t>
            </a:r>
            <a:endParaRPr lang="ru-RU" sz="3200">
              <a:latin typeface="Constant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5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4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4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5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5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5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4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4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892 -0.00255 0.13802 -0.00509 0.17465 0.0074 C 0.21128 0.01989 0.20955 0.02706 0.21979 0.07493 C 0.23003 0.1228 0.23385 0.2574 0.23663 0.2944 " pathEditMode="relative" ptsTypes="aaaA">
                                      <p:cBhvr>
                                        <p:cTn id="41" dur="2000" fill="hold"/>
                                        <p:tgtEl>
                                          <p:spTgt spid="13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22 0.07632 -0.00243 0.15287 0.00833 0.20074 C 0.0191 0.24861 0.02882 0.26873 0.06476 0.28723 C 0.10069 0.30573 0.1974 0.30758 0.22396 0.31152 " pathEditMode="relative" ptsTypes="aaaA">
                                      <p:cBhvr>
                                        <p:cTn id="53" dur="2000" fill="hold"/>
                                        <p:tgtEl>
                                          <p:spTgt spid="13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7" grpId="0" animBg="1"/>
      <p:bldP spid="245807" grpId="1" animBg="1"/>
      <p:bldP spid="245808" grpId="0" animBg="1"/>
      <p:bldP spid="245808" grpId="1" animBg="1"/>
      <p:bldP spid="245809" grpId="0"/>
      <p:bldP spid="13388" grpId="0" animBg="1"/>
      <p:bldP spid="13388" grpId="1" animBg="1"/>
      <p:bldP spid="13389" grpId="0" animBg="1"/>
      <p:bldP spid="1338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сканирование0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071563"/>
            <a:ext cx="7929562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14375" y="357188"/>
            <a:ext cx="77152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Аукціон  знань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8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3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3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000125"/>
            <a:ext cx="45720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63" y="2786063"/>
            <a:ext cx="4500562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3" y="4572000"/>
            <a:ext cx="23812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63" y="4572000"/>
            <a:ext cx="48196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42" name="Text Box 10"/>
          <p:cNvSpPr txBox="1">
            <a:spLocks noChangeArrowheads="1"/>
          </p:cNvSpPr>
          <p:nvPr/>
        </p:nvSpPr>
        <p:spPr bwMode="auto">
          <a:xfrm>
            <a:off x="571500" y="1071563"/>
            <a:ext cx="3429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uk-UA" sz="1100">
                <a:latin typeface="Calibri" pitchFamily="34" charset="0"/>
              </a:rPr>
              <a:t>1</a:t>
            </a:r>
            <a:endParaRPr lang="ru-RU"/>
          </a:p>
        </p:txBody>
      </p:sp>
      <p:sp>
        <p:nvSpPr>
          <p:cNvPr id="34843" name="Text Box 11"/>
          <p:cNvSpPr txBox="1">
            <a:spLocks noChangeArrowheads="1"/>
          </p:cNvSpPr>
          <p:nvPr/>
        </p:nvSpPr>
        <p:spPr bwMode="auto">
          <a:xfrm>
            <a:off x="2786063" y="1071563"/>
            <a:ext cx="3429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uk-UA" sz="1100">
                <a:latin typeface="Calibri" pitchFamily="34" charset="0"/>
              </a:rPr>
              <a:t>2</a:t>
            </a:r>
            <a:endParaRPr lang="ru-RU"/>
          </a:p>
        </p:txBody>
      </p:sp>
      <p:sp>
        <p:nvSpPr>
          <p:cNvPr id="34844" name="Text Box 12"/>
          <p:cNvSpPr txBox="1">
            <a:spLocks noChangeArrowheads="1"/>
          </p:cNvSpPr>
          <p:nvPr/>
        </p:nvSpPr>
        <p:spPr bwMode="auto">
          <a:xfrm>
            <a:off x="2643188" y="2714625"/>
            <a:ext cx="3429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uk-UA" sz="1100">
                <a:latin typeface="Calibri" pitchFamily="34" charset="0"/>
              </a:rPr>
              <a:t>3</a:t>
            </a:r>
            <a:endParaRPr lang="ru-RU"/>
          </a:p>
        </p:txBody>
      </p:sp>
      <p:sp>
        <p:nvSpPr>
          <p:cNvPr id="34845" name="Text Box 13"/>
          <p:cNvSpPr txBox="1">
            <a:spLocks noChangeArrowheads="1"/>
          </p:cNvSpPr>
          <p:nvPr/>
        </p:nvSpPr>
        <p:spPr bwMode="auto">
          <a:xfrm>
            <a:off x="4857750" y="2786063"/>
            <a:ext cx="3429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uk-UA" sz="1100">
                <a:latin typeface="Calibri" pitchFamily="34" charset="0"/>
              </a:rPr>
              <a:t>4</a:t>
            </a:r>
            <a:endParaRPr lang="ru-RU"/>
          </a:p>
        </p:txBody>
      </p:sp>
      <p:sp>
        <p:nvSpPr>
          <p:cNvPr id="34846" name="Text Box 14"/>
          <p:cNvSpPr txBox="1">
            <a:spLocks noChangeArrowheads="1"/>
          </p:cNvSpPr>
          <p:nvPr/>
        </p:nvSpPr>
        <p:spPr bwMode="auto">
          <a:xfrm>
            <a:off x="714375" y="4714875"/>
            <a:ext cx="3429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uk-UA" sz="1100">
                <a:latin typeface="Calibri" pitchFamily="34" charset="0"/>
              </a:rPr>
              <a:t>5</a:t>
            </a:r>
            <a:endParaRPr lang="ru-RU"/>
          </a:p>
        </p:txBody>
      </p:sp>
      <p:sp>
        <p:nvSpPr>
          <p:cNvPr id="34847" name="Text Box 15"/>
          <p:cNvSpPr txBox="1">
            <a:spLocks noChangeArrowheads="1"/>
          </p:cNvSpPr>
          <p:nvPr/>
        </p:nvSpPr>
        <p:spPr bwMode="auto">
          <a:xfrm>
            <a:off x="4429125" y="4643438"/>
            <a:ext cx="3429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uk-UA" sz="1100">
                <a:latin typeface="Calibri" pitchFamily="34" charset="0"/>
              </a:rPr>
              <a:t>6</a:t>
            </a:r>
            <a:endParaRPr lang="ru-RU"/>
          </a:p>
        </p:txBody>
      </p:sp>
      <p:sp>
        <p:nvSpPr>
          <p:cNvPr id="34848" name="Text Box 16"/>
          <p:cNvSpPr txBox="1">
            <a:spLocks noChangeArrowheads="1"/>
          </p:cNvSpPr>
          <p:nvPr/>
        </p:nvSpPr>
        <p:spPr bwMode="auto">
          <a:xfrm>
            <a:off x="6858000" y="4643438"/>
            <a:ext cx="3429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uk-UA" sz="1100">
                <a:latin typeface="Calibri" pitchFamily="34" charset="0"/>
              </a:rPr>
              <a:t>7</a:t>
            </a: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00438" y="285750"/>
            <a:ext cx="25209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Графічне л о т о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5" name="Text Box 178"/>
          <p:cNvSpPr txBox="1">
            <a:spLocks noChangeArrowheads="1"/>
          </p:cNvSpPr>
          <p:nvPr/>
        </p:nvSpPr>
        <p:spPr bwMode="auto">
          <a:xfrm>
            <a:off x="5572125" y="1714500"/>
            <a:ext cx="1008063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>
                <a:latin typeface="Constantia" pitchFamily="18" charset="0"/>
              </a:rPr>
              <a:t>Б) </a:t>
            </a:r>
            <a:r>
              <a:rPr lang="en-US" sz="2000" b="1">
                <a:latin typeface="Constantia" pitchFamily="18" charset="0"/>
              </a:rPr>
              <a:t>y=</a:t>
            </a:r>
            <a:r>
              <a:rPr lang="en-US" sz="2000">
                <a:latin typeface="Constantia" pitchFamily="18" charset="0"/>
              </a:rPr>
              <a:t>x</a:t>
            </a:r>
            <a:r>
              <a:rPr lang="en-US" sz="2000" baseline="30000">
                <a:latin typeface="Constantia" pitchFamily="18" charset="0"/>
              </a:rPr>
              <a:t>3</a:t>
            </a:r>
            <a:endParaRPr lang="ru-RU" sz="2000" b="1">
              <a:latin typeface="Constantia" pitchFamily="18" charset="0"/>
            </a:endParaRPr>
          </a:p>
        </p:txBody>
      </p:sp>
      <p:sp>
        <p:nvSpPr>
          <p:cNvPr id="17" name="Text Box 178"/>
          <p:cNvSpPr txBox="1">
            <a:spLocks noChangeArrowheads="1"/>
          </p:cNvSpPr>
          <p:nvPr/>
        </p:nvSpPr>
        <p:spPr bwMode="auto">
          <a:xfrm>
            <a:off x="6357938" y="1143000"/>
            <a:ext cx="1008062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>
                <a:latin typeface="Constantia" pitchFamily="18" charset="0"/>
              </a:rPr>
              <a:t>А) </a:t>
            </a:r>
            <a:r>
              <a:rPr lang="en-US" sz="2000" b="1">
                <a:latin typeface="Constantia" pitchFamily="18" charset="0"/>
              </a:rPr>
              <a:t>y=x</a:t>
            </a:r>
            <a:r>
              <a:rPr lang="uk-UA" sz="2000" b="1" baseline="30000">
                <a:latin typeface="Constantia" pitchFamily="18" charset="0"/>
              </a:rPr>
              <a:t>2</a:t>
            </a:r>
            <a:endParaRPr lang="ru-RU" sz="2000" b="1">
              <a:latin typeface="Constantia" pitchFamily="18" charset="0"/>
            </a:endParaRPr>
          </a:p>
        </p:txBody>
      </p:sp>
      <p:sp>
        <p:nvSpPr>
          <p:cNvPr id="19" name="Text Box 178"/>
          <p:cNvSpPr txBox="1">
            <a:spLocks noChangeArrowheads="1"/>
          </p:cNvSpPr>
          <p:nvPr/>
        </p:nvSpPr>
        <p:spPr bwMode="auto">
          <a:xfrm>
            <a:off x="6715125" y="2143125"/>
            <a:ext cx="1357313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>
                <a:latin typeface="Constantia" pitchFamily="18" charset="0"/>
              </a:rPr>
              <a:t>Г) </a:t>
            </a:r>
            <a:r>
              <a:rPr lang="en-US" sz="2000">
                <a:latin typeface="Constantia" pitchFamily="18" charset="0"/>
              </a:rPr>
              <a:t>y=kx+b</a:t>
            </a:r>
            <a:r>
              <a:rPr lang="en-US">
                <a:latin typeface="Constantia" pitchFamily="18" charset="0"/>
              </a:rPr>
              <a:t>; </a:t>
            </a:r>
            <a:endParaRPr lang="ru-RU" b="1">
              <a:latin typeface="Constantia" pitchFamily="18" charset="0"/>
            </a:endParaRPr>
          </a:p>
        </p:txBody>
      </p:sp>
      <p:sp>
        <p:nvSpPr>
          <p:cNvPr id="20" name="Text Box 178"/>
          <p:cNvSpPr txBox="1">
            <a:spLocks noChangeArrowheads="1"/>
          </p:cNvSpPr>
          <p:nvPr/>
        </p:nvSpPr>
        <p:spPr bwMode="auto">
          <a:xfrm>
            <a:off x="7786688" y="2643188"/>
            <a:ext cx="1357312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>
                <a:latin typeface="Constantia" pitchFamily="18" charset="0"/>
              </a:rPr>
              <a:t>Д) </a:t>
            </a:r>
            <a:r>
              <a:rPr lang="en-US" sz="2000">
                <a:latin typeface="Constantia" pitchFamily="18" charset="0"/>
              </a:rPr>
              <a:t>y=kx </a:t>
            </a:r>
            <a:endParaRPr lang="ru-RU" sz="2000" b="1">
              <a:latin typeface="Constantia" pitchFamily="18" charset="0"/>
            </a:endParaRPr>
          </a:p>
        </p:txBody>
      </p:sp>
      <p:sp>
        <p:nvSpPr>
          <p:cNvPr id="21" name="Text Box 178"/>
          <p:cNvSpPr txBox="1">
            <a:spLocks noChangeArrowheads="1"/>
          </p:cNvSpPr>
          <p:nvPr/>
        </p:nvSpPr>
        <p:spPr bwMode="auto">
          <a:xfrm>
            <a:off x="6929438" y="3214688"/>
            <a:ext cx="1357312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>
                <a:latin typeface="Constantia" pitchFamily="18" charset="0"/>
              </a:rPr>
              <a:t>Є)  </a:t>
            </a:r>
            <a:r>
              <a:rPr lang="en-US" sz="2000">
                <a:latin typeface="Constantia" pitchFamily="18" charset="0"/>
              </a:rPr>
              <a:t>y=k/x</a:t>
            </a:r>
            <a:r>
              <a:rPr lang="en-US">
                <a:latin typeface="Constantia" pitchFamily="18" charset="0"/>
              </a:rPr>
              <a:t>; </a:t>
            </a:r>
            <a:endParaRPr lang="ru-RU" b="1">
              <a:latin typeface="Constantia" pitchFamily="18" charset="0"/>
            </a:endParaRPr>
          </a:p>
        </p:txBody>
      </p:sp>
      <p:sp>
        <p:nvSpPr>
          <p:cNvPr id="22" name="Text Box 178"/>
          <p:cNvSpPr txBox="1">
            <a:spLocks noChangeArrowheads="1"/>
          </p:cNvSpPr>
          <p:nvPr/>
        </p:nvSpPr>
        <p:spPr bwMode="auto">
          <a:xfrm>
            <a:off x="7500938" y="3857625"/>
            <a:ext cx="1293812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>
                <a:latin typeface="Constantia" pitchFamily="18" charset="0"/>
              </a:rPr>
              <a:t>Ж)  </a:t>
            </a:r>
            <a:r>
              <a:rPr lang="en-US" sz="2000">
                <a:latin typeface="Constantia" pitchFamily="18" charset="0"/>
              </a:rPr>
              <a:t>y=</a:t>
            </a:r>
            <a:r>
              <a:rPr lang="en-US" sz="2000">
                <a:latin typeface="Constantia" pitchFamily="18" charset="0"/>
                <a:sym typeface="Symbol" pitchFamily="18" charset="2"/>
              </a:rPr>
              <a:t></a:t>
            </a:r>
            <a:r>
              <a:rPr lang="en-US" sz="2000">
                <a:latin typeface="Constantia" pitchFamily="18" charset="0"/>
              </a:rPr>
              <a:t>x </a:t>
            </a:r>
            <a:r>
              <a:rPr lang="en-US" sz="2000">
                <a:latin typeface="Constantia" pitchFamily="18" charset="0"/>
                <a:sym typeface="Symbol" pitchFamily="18" charset="2"/>
              </a:rPr>
              <a:t></a:t>
            </a:r>
            <a:r>
              <a:rPr lang="uk-UA" sz="2000" b="1">
                <a:latin typeface="Constantia" pitchFamily="18" charset="0"/>
              </a:rPr>
              <a:t> </a:t>
            </a:r>
            <a:endParaRPr lang="ru-RU" sz="2000" b="1">
              <a:latin typeface="Constantia" pitchFamily="18" charset="0"/>
            </a:endParaRPr>
          </a:p>
        </p:txBody>
      </p:sp>
      <p:sp>
        <p:nvSpPr>
          <p:cNvPr id="34856" name="Rectangle 19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>
                <a:cs typeface="Times New Roman" pitchFamily="18" charset="0"/>
              </a:rPr>
              <a:t> </a:t>
            </a:r>
            <a:r>
              <a:rPr lang="ru-RU" sz="900"/>
              <a:t> </a:t>
            </a:r>
            <a:endParaRPr lang="ru-RU"/>
          </a:p>
        </p:txBody>
      </p:sp>
      <p:grpSp>
        <p:nvGrpSpPr>
          <p:cNvPr id="24" name="Группа 23"/>
          <p:cNvGrpSpPr>
            <a:grpSpLocks/>
          </p:cNvGrpSpPr>
          <p:nvPr/>
        </p:nvGrpSpPr>
        <p:grpSpPr bwMode="auto">
          <a:xfrm>
            <a:off x="7643813" y="1571625"/>
            <a:ext cx="1008062" cy="400050"/>
            <a:chOff x="7643834" y="1571612"/>
            <a:chExt cx="1008062" cy="400110"/>
          </a:xfrm>
        </p:grpSpPr>
        <p:sp>
          <p:nvSpPr>
            <p:cNvPr id="34859" name="Text Box 178"/>
            <p:cNvSpPr txBox="1">
              <a:spLocks noChangeArrowheads="1"/>
            </p:cNvSpPr>
            <p:nvPr/>
          </p:nvSpPr>
          <p:spPr bwMode="auto">
            <a:xfrm>
              <a:off x="7643834" y="1571612"/>
              <a:ext cx="1008062" cy="40011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2000" b="1">
                  <a:latin typeface="Constantia" pitchFamily="18" charset="0"/>
                </a:rPr>
                <a:t>В) </a:t>
              </a:r>
              <a:r>
                <a:rPr lang="en-US" sz="2000">
                  <a:latin typeface="Constantia" pitchFamily="18" charset="0"/>
                </a:rPr>
                <a:t>y= </a:t>
              </a:r>
              <a:endParaRPr lang="ru-RU" sz="2000" b="1">
                <a:latin typeface="Constantia" pitchFamily="18" charset="0"/>
              </a:endParaRPr>
            </a:p>
          </p:txBody>
        </p:sp>
        <p:graphicFrame>
          <p:nvGraphicFramePr>
            <p:cNvPr id="34836" name="Object 20"/>
            <p:cNvGraphicFramePr>
              <a:graphicFrameLocks noChangeAspect="1"/>
            </p:cNvGraphicFramePr>
            <p:nvPr/>
          </p:nvGraphicFramePr>
          <p:xfrm>
            <a:off x="8286776" y="1643050"/>
            <a:ext cx="238125" cy="228600"/>
          </p:xfrm>
          <a:graphic>
            <a:graphicData uri="http://schemas.openxmlformats.org/presentationml/2006/ole">
              <p:oleObj spid="_x0000_s34836" name="Формула" r:id="rId8" imgW="241200" imgH="228600" progId="Equation.3">
                <p:embed/>
              </p:oleObj>
            </a:graphicData>
          </a:graphic>
        </p:graphicFrame>
      </p:grpSp>
      <p:sp>
        <p:nvSpPr>
          <p:cNvPr id="34858" name="Rectangle 22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>
                <a:cs typeface="Times New Roman" pitchFamily="18" charset="0"/>
              </a:rPr>
              <a:t> </a:t>
            </a:r>
            <a:r>
              <a:rPr lang="ru-RU" sz="900"/>
              <a:t> 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30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-0.01823 0.00417 -0.0342 0.0081 -0.05278 0.01065 C -0.05365 0.01412 -0.05399 0.01782 -0.05538 0.02106 C -0.0566 0.02384 -0.05955 0.02523 -0.06059 0.02824 C -0.0717 0.05833 -0.05035 0.025 -0.07378 0.05625 C -0.0783 0.06227 -0.07969 0.0713 -0.0842 0.07731 C -0.09323 0.08935 -0.09878 0.1 -0.11059 0.10532 C -0.11771 0.11505 -0.12448 0.12199 -0.1342 0.12639 C -0.1408 0.13472 -0.14792 0.13704 -0.15538 0.14398 C -0.16823 0.15602 -0.1691 0.16042 -0.1842 0.16852 C -0.19323 0.18634 -0.18472 0.17431 -0.1974 0.18264 C -0.21667 0.19537 -0.19271 0.18403 -0.2158 0.19653 C -0.23507 0.20694 -0.25312 0.20694 -0.27378 0.21065 C -0.28889 0.21319 -0.30312 0.21852 -0.3184 0.22106 C -0.42205 0.21921 -0.46354 0.23912 -0.53698 0.20718 C -0.55434 0.1912 -0.53281 0.2088 -0.56059 0.19653 C -0.56354 0.19514 -0.56562 0.19144 -0.5684 0.18958 C -0.57205 0.18704 -0.58368 0.1838 -0.58698 0.18264 C -0.58958 0.18032 -0.59201 0.17731 -0.59479 0.17546 C -0.59722 0.17384 -0.60052 0.17407 -0.60278 0.17199 C -0.61337 0.16273 -0.6125 0.15694 -0.62639 0.15093 C -0.63993 0.13889 -0.65573 0.12963 -0.67118 0.12292 C -0.68316 0.09884 -0.67969 0.10972 -0.6842 0.09144 C -0.67934 0.07199 -0.6816 0.08449 -0.6816 0.05278 " pathEditMode="relative" ptsTypes="fffffffffffffffffffffff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2963E-6 C -0.02274 0.0051 -0.04097 0.01112 -0.06319 0.0176 C -0.09444 0.04538 -0.12691 0.0301 -0.1684 0.03172 C -0.46493 0.0264 -0.30139 0.03982 -0.4026 0.0176 C -0.42152 0.00533 -0.43212 0.00603 -0.45521 0.00348 C -0.46302 0.00093 -0.47135 6.2963E-6 -0.47899 -0.00347 C -0.48264 -0.00509 -0.48576 -0.00879 -0.48941 -0.01041 C -0.49444 -0.01249 -0.5 -0.01249 -0.50521 -0.01411 C -0.50798 -0.01504 -0.51059 -0.01643 -0.51319 -0.01759 C -0.53854 -0.04004 -0.49809 -0.00601 -0.5342 -0.028 C -0.54635 -0.03541 -0.5533 -0.04722 -0.5658 -0.05254 C -0.5743 -0.06041 -0.58229 -0.06226 -0.59201 -0.06666 C -0.59826 -0.07476 -0.59566 -0.07129 -0.6 -0.07708 " pathEditMode="relative" ptsTypes="ffffffffffff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3.7037E-7 C -0.01197 0.0118 -0.01805 0.02569 -0.02638 0.04213 C -0.03038 0.05 -0.03906 0.05046 -0.04479 0.05601 C -0.0519 0.06296 -0.05885 0.07014 -0.06579 0.07708 C -0.07083 0.08194 -0.07812 0.07916 -0.0842 0.08078 C -0.09548 0.08356 -0.10711 0.09375 -0.1184 0.09467 C -0.1342 0.09583 -0.14999 0.09699 -0.16579 0.09814 C -0.20104 0.11342 -0.23732 0.1125 -0.27378 0.11921 C -0.28975 0.13009 -0.29617 0.13055 -0.31579 0.13333 C -0.33246 0.13889 -0.34947 0.13657 -0.36579 0.14375 C -0.40607 0.14259 -0.44652 0.14351 -0.4868 0.14027 C -0.48923 0.14004 -0.4901 0.13495 -0.49218 0.13333 C -0.49461 0.13148 -0.49739 0.13101 -0.49999 0.12986 C -0.50433 0.12384 -0.50902 0.11574 -0.51579 0.11574 " pathEditMode="relative" ptsTypes="fffffffffffff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5.55556E-6 C -0.00087 0.07478 -0.00087 0.14978 -0.00261 0.22454 C -0.00296 0.24029 -0.01528 0.26691 -0.02101 0.28056 C -0.02414 0.28797 -0.0316 0.30163 -0.0316 0.30163 C -0.03473 0.31459 -0.03889 0.32547 -0.0448 0.33681 C -0.05122 0.36274 -0.04254 0.33079 -0.05261 0.35788 C -0.05383 0.36112 -0.05365 0.36529 -0.05521 0.36829 C -0.05817 0.37362 -0.06303 0.37686 -0.0658 0.38242 C -0.07188 0.39445 -0.07396 0.40232 -0.0816 0.41042 C -0.08403 0.41297 -0.08698 0.41505 -0.08942 0.4176 C -0.09133 0.41968 -0.09254 0.42316 -0.0948 0.42454 C -0.09966 0.42779 -0.11042 0.43149 -0.11042 0.43149 C -0.15244 0.42779 -0.14775 0.42964 -0.179 0.4139 C -0.18889 0.4088 -0.19983 0.41066 -0.20521 0.39654 " pathEditMode="relative" ptsTypes="fffffffffffff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C -0.0099 0.00856 -0.01545 0.0206 -0.02379 0.03148 C -0.02952 0.05463 -0.04202 0.0618 -0.05521 0.07708 C -0.08229 0.1081 -0.10643 0.12893 -0.14219 0.1368 C -0.15243 0.14583 -0.1592 0.14606 -0.17101 0.15092 C -0.1849 0.15648 -0.19653 0.1669 -0.21059 0.17199 C -0.22379 0.17685 -0.22222 0.17361 -0.2342 0.17893 C -0.27518 0.19699 -0.22309 0.17523 -0.25799 0.19305 C -0.27761 0.20301 -0.29879 0.20764 -0.31841 0.21759 C -0.32952 0.22315 -0.34618 0.23472 -0.35799 0.23495 C -0.45174 0.23611 -0.54566 0.2375 -0.63941 0.23866 C -0.69288 0.24444 -0.69809 0.2456 -0.76841 0.2456 " pathEditMode="relative" ptsTypes="fffffffffffA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C 0.00191 0.04606 0.00504 0.08518 0.01059 0.12986 C 0.01111 0.15949 0.02101 0.39305 0.01059 0.43495 C 0.00972 0.45602 0.01007 0.47731 0.00799 0.49815 C 0.00747 0.50324 0.00434 0.50741 0.00278 0.51227 C -0.00208 0.52685 -0.00781 0.54028 -0.01302 0.5544 C -0.01875 0.56968 -0.0118 0.5618 -0.021 0.57893 C -0.02309 0.58287 -0.02656 0.58542 -0.02882 0.58935 C -0.0342 0.59861 -0.0368 0.61227 -0.04462 0.61759 C -0.04514 0.61805 -0.06423 0.62616 -0.0684 0.62801 C -0.071 0.62917 -0.07621 0.63148 -0.07621 0.63148 C -0.07916 0.63125 -0.13316 0.64352 -0.15 0.62106 C -0.15225 0.61805 -0.15295 0.61343 -0.15521 0.61042 C -0.16163 0.60185 -0.16684 0.60069 -0.171 0.58935 " pathEditMode="relative" ptsTypes="fffffffffffff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4.44444E-6 C 0.00955 0.02592 0.00869 0.04722 0.01042 0.07731 C 0.00955 0.26088 0.01042 0.44444 0.00782 0.62778 C 0.00747 0.64676 -0.00746 0.65671 -0.0184 0.65972 C -0.04357 0.67616 -0.03142 0.67153 -0.08159 0.65625 C -0.08402 0.65532 -0.08524 0.65162 -0.0868 0.64907 C -0.09062 0.64236 -0.09392 0.63472 -0.09739 0.62778 C -0.09913 0.62454 -0.1026 0.61759 -0.1026 0.61759 C -0.09965 0.60532 -0.1019 0.60926 -0.09739 0.60347 " pathEditMode="relative" ptsTypes="ffffffffA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13" grpId="2"/>
      <p:bldP spid="15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1500188"/>
          <a:ext cx="6096000" cy="3857625"/>
        </p:xfrm>
        <a:graphic>
          <a:graphicData uri="http://schemas.openxmlformats.org/drawingml/2006/table">
            <a:tbl>
              <a:tblPr/>
              <a:tblGrid>
                <a:gridCol w="2032000"/>
                <a:gridCol w="2016125"/>
                <a:gridCol w="2047875"/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Функція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Графік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Алгоритм побудови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І.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y = x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y = x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+ 2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y = x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- 3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y = f(x)</a:t>
                      </a: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 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1. Будуємо графік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ІІ.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 = x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y = (x+2)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y =( x-3)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y = f(x </a:t>
                      </a: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a)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 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 Будуємо графік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endParaRPr kumimoji="0" lang="uk-UA" sz="11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endParaRPr kumimoji="0" lang="uk-UA" sz="11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endParaRPr kumimoji="0" lang="uk-UA" sz="11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uk-UA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Х – н е с л у х н я н и й !!!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2143125" y="3429000"/>
          <a:ext cx="142875" cy="152400"/>
        </p:xfrm>
        <a:graphic>
          <a:graphicData uri="http://schemas.openxmlformats.org/presentationml/2006/ole">
            <p:oleObj spid="_x0000_s36867" name="Формула" r:id="rId4" imgW="139639" imgH="152334" progId="Equation.3">
              <p:embed/>
            </p:oleObj>
          </a:graphicData>
        </a:graphic>
      </p:graphicFrame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2428875" y="3429000"/>
          <a:ext cx="114300" cy="219075"/>
        </p:xfrm>
        <a:graphic>
          <a:graphicData uri="http://schemas.openxmlformats.org/presentationml/2006/ole">
            <p:oleObj spid="_x0000_s36865" name="Формула" r:id="rId5" imgW="114151" imgH="215619" progId="Equation.3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643188" y="357188"/>
            <a:ext cx="428148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Перетворення графіків функцій</a:t>
            </a:r>
            <a:endParaRPr lang="ru-RU" sz="2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2143125" y="5143500"/>
          <a:ext cx="142875" cy="152400"/>
        </p:xfrm>
        <a:graphic>
          <a:graphicData uri="http://schemas.openxmlformats.org/presentationml/2006/ole">
            <p:oleObj spid="_x0000_s36868" name="Формула" r:id="rId6" imgW="139639" imgH="152334" progId="Equation.3">
              <p:embed/>
            </p:oleObj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1449388"/>
          <a:ext cx="6096000" cy="3959225"/>
        </p:xfrm>
        <a:graphic>
          <a:graphicData uri="http://schemas.openxmlformats.org/drawingml/2006/table">
            <a:tbl>
              <a:tblPr/>
              <a:tblGrid>
                <a:gridCol w="2032000"/>
                <a:gridCol w="1873250"/>
                <a:gridCol w="2190750"/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ІІІ.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 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=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 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= 3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= 1/3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 </a:t>
                      </a: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=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 f</a:t>
                      </a: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  коли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&gt;1,    0&lt;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&lt;1.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      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 Будуємо графік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ІV.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 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=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 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=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=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 </a:t>
                      </a: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=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kx</a:t>
                      </a: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 коли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&gt;1,         0&lt;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&lt;1.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      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 Будуємо графік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endParaRPr kumimoji="0" lang="ru-RU" sz="11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endParaRPr kumimoji="0" lang="ru-RU" sz="11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endParaRPr kumimoji="0" lang="ru-RU" sz="11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endParaRPr kumimoji="0" lang="ru-RU" sz="11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endParaRPr kumimoji="0" lang="ru-RU" sz="11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0" algn="l"/>
                        </a:tabLst>
                      </a:pPr>
                      <a:r>
                        <a:rPr kumimoji="0" lang="ru-RU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Х – н е с л у х н я н и й !!!</a:t>
                      </a:r>
                      <a:endParaRPr kumimoji="0" lang="ru-RU" sz="11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1928813" y="1785938"/>
          <a:ext cx="238125" cy="228600"/>
        </p:xfrm>
        <a:graphic>
          <a:graphicData uri="http://schemas.openxmlformats.org/presentationml/2006/ole">
            <p:oleObj spid="_x0000_s37894" name="Формула" r:id="rId4" imgW="241300" imgH="228600" progId="Equation.3">
              <p:embed/>
            </p:oleObj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2000250" y="2214563"/>
          <a:ext cx="238125" cy="228600"/>
        </p:xfrm>
        <a:graphic>
          <a:graphicData uri="http://schemas.openxmlformats.org/presentationml/2006/ole">
            <p:oleObj spid="_x0000_s37893" name="Формула" r:id="rId5" imgW="241300" imgH="228600" progId="Equation.3">
              <p:embed/>
            </p:oleObj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214563" y="2571750"/>
          <a:ext cx="238125" cy="228600"/>
        </p:xfrm>
        <a:graphic>
          <a:graphicData uri="http://schemas.openxmlformats.org/presentationml/2006/ole">
            <p:oleObj spid="_x0000_s37892" name="Формула" r:id="rId6" imgW="241300" imgH="228600" progId="Equation.3">
              <p:embed/>
            </p:oleObj>
          </a:graphicData>
        </a:graphic>
      </p:graphicFrame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928813" y="4214813"/>
          <a:ext cx="314325" cy="228600"/>
        </p:xfrm>
        <a:graphic>
          <a:graphicData uri="http://schemas.openxmlformats.org/presentationml/2006/ole">
            <p:oleObj spid="_x0000_s37890" name="Формула" r:id="rId7" imgW="317362" imgH="228501" progId="Equation.3">
              <p:embed/>
            </p:oleObj>
          </a:graphicData>
        </a:graphic>
      </p:graphicFrame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1928813" y="4572000"/>
          <a:ext cx="457200" cy="228600"/>
        </p:xfrm>
        <a:graphic>
          <a:graphicData uri="http://schemas.openxmlformats.org/presentationml/2006/ole">
            <p:oleObj spid="_x0000_s37889" name="Формула" r:id="rId8" imgW="457200" imgH="228600" progId="Equation.3">
              <p:embed/>
            </p:oleObj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1928813" y="3786188"/>
          <a:ext cx="238125" cy="228600"/>
        </p:xfrm>
        <a:graphic>
          <a:graphicData uri="http://schemas.openxmlformats.org/presentationml/2006/ole">
            <p:oleObj spid="_x0000_s37895" name="Формула" r:id="rId9" imgW="241300" imgH="228600" progId="Equation.3">
              <p:embed/>
            </p:oleObj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B2C4DA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B2C4DA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B2C4DA"/>
    </a:accent6>
    <a:hlink>
      <a:srgbClr val="8E58B6"/>
    </a:hlink>
    <a:folHlink>
      <a:srgbClr val="7F6F6F"/>
    </a:folHlink>
  </a:clrScheme>
</a:themeOverride>
</file>

<file path=ppt/theme/themeOverride3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B2C4DA"/>
    </a:accent6>
    <a:hlink>
      <a:srgbClr val="8E58B6"/>
    </a:hlink>
    <a:folHlink>
      <a:srgbClr val="7F6F6F"/>
    </a:folHlink>
  </a:clrScheme>
</a:themeOverride>
</file>

<file path=ppt/theme/themeOverride4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B2C4DA"/>
    </a:accent6>
    <a:hlink>
      <a:srgbClr val="8E58B6"/>
    </a:hlink>
    <a:folHlink>
      <a:srgbClr val="7F6F6F"/>
    </a:folHlink>
  </a:clrScheme>
</a:themeOverride>
</file>

<file path=ppt/theme/themeOverride5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B2C4DA"/>
    </a:accent6>
    <a:hlink>
      <a:srgbClr val="8E58B6"/>
    </a:hlink>
    <a:folHlink>
      <a:srgbClr val="7F6F6F"/>
    </a:folHlink>
  </a:clrScheme>
</a:themeOverride>
</file>

<file path=ppt/theme/themeOverride6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B2C4DA"/>
    </a:accent6>
    <a:hlink>
      <a:srgbClr val="8E58B6"/>
    </a:hlink>
    <a:folHlink>
      <a:srgbClr val="7F6F6F"/>
    </a:folHlink>
  </a:clrScheme>
</a:themeOverride>
</file>

<file path=ppt/theme/themeOverride7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B2C4DA"/>
    </a:accent6>
    <a:hlink>
      <a:srgbClr val="8E58B6"/>
    </a:hlink>
    <a:folHlink>
      <a:srgbClr val="7F6F6F"/>
    </a:folHlink>
  </a:clrScheme>
</a:themeOverride>
</file>

<file path=ppt/theme/themeOverride8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B2C4DA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297</Words>
  <PresentationFormat>Экран (4:3)</PresentationFormat>
  <Paragraphs>148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7" baseType="lpstr">
      <vt:lpstr>Constantia</vt:lpstr>
      <vt:lpstr>Arial</vt:lpstr>
      <vt:lpstr>Wingdings 2</vt:lpstr>
      <vt:lpstr>Calibri</vt:lpstr>
      <vt:lpstr>Symbol</vt:lpstr>
      <vt:lpstr>Times New Roman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Формула</vt:lpstr>
      <vt:lpstr>Microsoft Equation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44</cp:revision>
  <dcterms:modified xsi:type="dcterms:W3CDTF">2011-05-09T07:33:56Z</dcterms:modified>
</cp:coreProperties>
</file>